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8" name=""/>
        <p:cNvGrpSpPr/>
        <p:nvPr/>
      </p:nvGrpSpPr>
      <p:grpSpPr>
        <a:xfrm>
          <a:off x="0" y="0"/>
          <a:ext cx="0" cy="0"/>
          <a:chOff x="0" y="0"/>
          <a:chExt cx="0" cy="0"/>
        </a:xfrm>
      </p:grpSpPr>
      <p:sp>
        <p:nvSpPr>
          <p:cNvPr id="104867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4" name="Right Triangle 9"/>
          <p:cNvSpPr/>
          <p:nvPr/>
        </p:nvSpPr>
        <p:spPr>
          <a:xfrm>
            <a:off x="-2" y="4664147"/>
            <a:ext cx="9151089" cy="0"/>
          </a:xfrm>
          <a:prstGeom prst="rtTriangle"/>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5" name="Title 8"/>
          <p:cNvSpPr>
            <a:spLocks noGrp="1"/>
          </p:cNvSpPr>
          <p:nvPr>
            <p:ph type="ctrTitle"/>
          </p:nvPr>
        </p:nvSpPr>
        <p:spPr>
          <a:xfrm>
            <a:off x="685800" y="1752601"/>
            <a:ext cx="7772400" cy="1829761"/>
          </a:xfrm>
        </p:spPr>
        <p:txBody>
          <a:bodyPr anchor="b" vert="horz">
            <a:normAutofit/>
            <a:scene3d>
              <a:camera prst="orthographicFront"/>
              <a:lightRig dir="t" rig="soft"/>
            </a:scene3d>
            <a:sp3d prstMaterial="softEdge">
              <a:bevelT w="25400" h="25400"/>
            </a:sp3d>
          </a:bodyPr>
          <a:lstStyle>
            <a:lvl1pPr algn="r">
              <a:defRPr b="1" sz="4800">
                <a:solidFill>
                  <a:schemeClr val="tx2"/>
                </a:solidFill>
                <a:effectLst>
                  <a:outerShdw algn="tl" blurRad="31750" dir="5400000" dist="25400" rotWithShape="0">
                    <a:srgbClr val="000000">
                      <a:alpha val="25000"/>
                    </a:srgbClr>
                  </a:outerShdw>
                </a:effectLst>
              </a:defRPr>
            </a:lvl1pPr>
          </a:lstStyle>
          <a:p>
            <a:r>
              <a:rPr kumimoji="0" lang="en-US" smtClean="0"/>
              <a:t>Click to edit Master title style</a:t>
            </a:r>
            <a:endParaRPr kumimoji="0" lang="en-US"/>
          </a:p>
        </p:txBody>
      </p:sp>
      <p:sp>
        <p:nvSpPr>
          <p:cNvPr id="1048586" name="Subtitle 16"/>
          <p:cNvSpPr>
            <a:spLocks noGrp="1"/>
          </p:cNvSpPr>
          <p:nvPr>
            <p:ph type="subTitle" idx="1"/>
          </p:nvPr>
        </p:nvSpPr>
        <p:spPr>
          <a:xfrm>
            <a:off x="685800" y="3611607"/>
            <a:ext cx="7772400" cy="1199704"/>
          </a:xfrm>
        </p:spPr>
        <p:txBody>
          <a:bodyPr lIns="45720" rIns="45720"/>
          <a:lstStyle>
            <a:lvl1pPr algn="r" indent="0" marL="0" marR="64008">
              <a:buNone/>
              <a:defRPr>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grpSp>
        <p:nvGrpSpPr>
          <p:cNvPr id="25" name="Group 1"/>
          <p:cNvGrpSpPr/>
          <p:nvPr/>
        </p:nvGrpSpPr>
        <p:grpSpPr>
          <a:xfrm>
            <a:off x="-3765" y="4953000"/>
            <a:ext cx="9147765" cy="1912088"/>
            <a:chOff x="-3765" y="4832896"/>
            <a:chExt cx="9147765" cy="2032192"/>
          </a:xfrm>
        </p:grpSpPr>
        <p:sp>
          <p:nvSpPr>
            <p:cNvPr id="104858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89"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xmlns:r="http://schemas.openxmlformats.org/officeDocument/2006/relationships" r:embed="rId1">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29" name="Straight Connector 11"/>
            <p:cNvCxnSpPr>
              <a:cxnSpLocks/>
            </p:cNvCxnSpPr>
            <p:nvPr/>
          </p:nvCxnSpPr>
          <p:spPr>
            <a:xfrm>
              <a:off x="-3765" y="4880373"/>
              <a:ext cx="9147765" cy="83994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590" name="Date Placeholder 29"/>
          <p:cNvSpPr>
            <a:spLocks noGrp="1"/>
          </p:cNvSpPr>
          <p:nvPr>
            <p:ph type="dt" sz="half" idx="10"/>
          </p:nvPr>
        </p:nvSpPr>
        <p:spPr/>
        <p:txBody>
          <a:bodyPr/>
          <a:lstStyle>
            <a:lvl1pPr>
              <a:defRPr>
                <a:solidFill>
                  <a:srgbClr val="FFFFFF"/>
                </a:solidFill>
              </a:defRPr>
            </a:lvl1pPr>
          </a:lstStyle>
          <a:p>
            <a:fld id="{250144AD-3A9E-4FA3-87E3-79273D1BF678}" type="datetimeFigureOut">
              <a:rPr lang="en-US" smtClean="0"/>
              <a:t>6/24/2025</a:t>
            </a:fld>
            <a:endParaRPr lang="en-US"/>
          </a:p>
        </p:txBody>
      </p:sp>
      <p:sp>
        <p:nvSpPr>
          <p:cNvPr id="1048591"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1048592" name="Slide Number Placeholder 26"/>
          <p:cNvSpPr>
            <a:spLocks noGrp="1"/>
          </p:cNvSpPr>
          <p:nvPr>
            <p:ph type="sldNum" sz="quarter" idx="12"/>
          </p:nvPr>
        </p:nvSpPr>
        <p:spPr/>
        <p:txBody>
          <a:bodyPr/>
          <a:lstStyle>
            <a:lvl1pPr>
              <a:defRPr>
                <a:solidFill>
                  <a:srgbClr val="FFFFFF"/>
                </a:solidFill>
              </a:defRPr>
            </a:lvl1pPr>
          </a:lstStyle>
          <a:p>
            <a:fld id="{5DF954E7-9D10-4FA6-9D42-4124F5353E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5" name=""/>
        <p:cNvGrpSpPr/>
        <p:nvPr/>
      </p:nvGrpSpPr>
      <p:grpSpPr>
        <a:xfrm>
          <a:off x="0" y="0"/>
          <a:ext cx="0" cy="0"/>
          <a:chOff x="0" y="0"/>
          <a:chExt cx="0" cy="0"/>
        </a:xfrm>
      </p:grpSpPr>
      <p:sp>
        <p:nvSpPr>
          <p:cNvPr id="1048659" name="Title 1"/>
          <p:cNvSpPr>
            <a:spLocks noGrp="1"/>
          </p:cNvSpPr>
          <p:nvPr>
            <p:ph type="title"/>
          </p:nvPr>
        </p:nvSpPr>
        <p:spPr/>
        <p:txBody>
          <a:bodyPr/>
          <a:p>
            <a:r>
              <a:rPr kumimoji="0" lang="en-US" smtClean="0"/>
              <a:t>Click to edit Master title style</a:t>
            </a:r>
            <a:endParaRPr kumimoji="0" lang="en-US"/>
          </a:p>
        </p:txBody>
      </p:sp>
      <p:sp>
        <p:nvSpPr>
          <p:cNvPr id="1048660" name="Vertical Text Placeholder 2"/>
          <p:cNvSpPr>
            <a:spLocks noGrp="1"/>
          </p:cNvSpPr>
          <p:nvPr>
            <p:ph type="body" orient="vert" idx="1"/>
          </p:nvPr>
        </p:nvSpPr>
        <p:spPr>
          <a:xfrm>
            <a:off x="457200" y="1481329"/>
            <a:ext cx="8229600" cy="4386071"/>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1" name="Date Placeholder 3"/>
          <p:cNvSpPr>
            <a:spLocks noGrp="1"/>
          </p:cNvSpPr>
          <p:nvPr>
            <p:ph type="dt" sz="half" idx="10"/>
          </p:nvPr>
        </p:nvSpPr>
        <p:spPr/>
        <p:txBody>
          <a:bodyPr/>
          <a:p>
            <a:fld id="{250144AD-3A9E-4FA3-87E3-79273D1BF678}" type="datetimeFigureOut">
              <a:rPr lang="en-US" smtClean="0"/>
              <a:t>6/24/2025</a:t>
            </a:fld>
            <a:endParaRPr lang="en-US"/>
          </a:p>
        </p:txBody>
      </p:sp>
      <p:sp>
        <p:nvSpPr>
          <p:cNvPr id="1048662" name="Footer Placeholder 4"/>
          <p:cNvSpPr>
            <a:spLocks noGrp="1"/>
          </p:cNvSpPr>
          <p:nvPr>
            <p:ph type="ftr" sz="quarter" idx="11"/>
          </p:nvPr>
        </p:nvSpPr>
        <p:spPr/>
        <p:txBody>
          <a:bodyPr/>
          <a:p>
            <a:endParaRPr lang="en-US"/>
          </a:p>
        </p:txBody>
      </p:sp>
      <p:sp>
        <p:nvSpPr>
          <p:cNvPr id="1048663" name="Slide Number Placeholder 5"/>
          <p:cNvSpPr>
            <a:spLocks noGrp="1"/>
          </p:cNvSpPr>
          <p:nvPr>
            <p:ph type="sldNum" sz="quarter" idx="12"/>
          </p:nvPr>
        </p:nvSpPr>
        <p:spPr/>
        <p:txBody>
          <a:bodyPr/>
          <a:p>
            <a:fld id="{5DF954E7-9D10-4FA6-9D42-4124F5353E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3" name=""/>
        <p:cNvGrpSpPr/>
        <p:nvPr/>
      </p:nvGrpSpPr>
      <p:grpSpPr>
        <a:xfrm>
          <a:off x="0" y="0"/>
          <a:ext cx="0" cy="0"/>
          <a:chOff x="0" y="0"/>
          <a:chExt cx="0" cy="0"/>
        </a:xfrm>
      </p:grpSpPr>
      <p:sp>
        <p:nvSpPr>
          <p:cNvPr id="1048643" name="Vertical Title 1"/>
          <p:cNvSpPr>
            <a:spLocks noGrp="1"/>
          </p:cNvSpPr>
          <p:nvPr>
            <p:ph type="title" orient="vert"/>
          </p:nvPr>
        </p:nvSpPr>
        <p:spPr>
          <a:xfrm>
            <a:off x="6844013" y="274640"/>
            <a:ext cx="1777470" cy="5592761"/>
          </a:xfrm>
        </p:spPr>
        <p:txBody>
          <a:bodyPr vert="eaVert"/>
          <a:p>
            <a:r>
              <a:rPr kumimoji="0" lang="en-US" smtClean="0"/>
              <a:t>Click to edit Master title style</a:t>
            </a:r>
            <a:endParaRPr kumimoji="0" lang="en-US"/>
          </a:p>
        </p:txBody>
      </p:sp>
      <p:sp>
        <p:nvSpPr>
          <p:cNvPr id="1048644" name="Vertical Text Placeholder 2"/>
          <p:cNvSpPr>
            <a:spLocks noGrp="1"/>
          </p:cNvSpPr>
          <p:nvPr>
            <p:ph type="body" orient="vert" idx="1"/>
          </p:nvPr>
        </p:nvSpPr>
        <p:spPr>
          <a:xfrm>
            <a:off x="457200" y="274641"/>
            <a:ext cx="6324600" cy="5592760"/>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5" name="Date Placeholder 3"/>
          <p:cNvSpPr>
            <a:spLocks noGrp="1"/>
          </p:cNvSpPr>
          <p:nvPr>
            <p:ph type="dt" sz="half" idx="10"/>
          </p:nvPr>
        </p:nvSpPr>
        <p:spPr/>
        <p:txBody>
          <a:bodyPr/>
          <a:p>
            <a:fld id="{250144AD-3A9E-4FA3-87E3-79273D1BF678}" type="datetimeFigureOut">
              <a:rPr lang="en-US" smtClean="0"/>
              <a:t>6/24/2025</a:t>
            </a:fld>
            <a:endParaRPr lang="en-US"/>
          </a:p>
        </p:txBody>
      </p:sp>
      <p:sp>
        <p:nvSpPr>
          <p:cNvPr id="1048646" name="Footer Placeholder 4"/>
          <p:cNvSpPr>
            <a:spLocks noGrp="1"/>
          </p:cNvSpPr>
          <p:nvPr>
            <p:ph type="ftr" sz="quarter" idx="11"/>
          </p:nvPr>
        </p:nvSpPr>
        <p:spPr/>
        <p:txBody>
          <a:bodyPr/>
          <a:p>
            <a:endParaRPr lang="en-US"/>
          </a:p>
        </p:txBody>
      </p:sp>
      <p:sp>
        <p:nvSpPr>
          <p:cNvPr id="1048647" name="Slide Number Placeholder 5"/>
          <p:cNvSpPr>
            <a:spLocks noGrp="1"/>
          </p:cNvSpPr>
          <p:nvPr>
            <p:ph type="sldNum" sz="quarter" idx="12"/>
          </p:nvPr>
        </p:nvSpPr>
        <p:spPr/>
        <p:txBody>
          <a:bodyPr/>
          <a:p>
            <a:fld id="{5DF954E7-9D10-4FA6-9D42-4124F5353E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8" name=""/>
        <p:cNvGrpSpPr/>
        <p:nvPr/>
      </p:nvGrpSpPr>
      <p:grpSpPr>
        <a:xfrm>
          <a:off x="0" y="0"/>
          <a:ext cx="0" cy="0"/>
          <a:chOff x="0" y="0"/>
          <a:chExt cx="0" cy="0"/>
        </a:xfrm>
      </p:grpSpPr>
      <p:sp>
        <p:nvSpPr>
          <p:cNvPr id="1048595" name="Content Placeholder 2"/>
          <p:cNvSpPr>
            <a:spLocks noGrp="1"/>
          </p:cNvSpPr>
          <p:nvPr>
            <p:ph idx="1"/>
          </p:nvPr>
        </p:nvSpPr>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596" name="Date Placeholder 3"/>
          <p:cNvSpPr>
            <a:spLocks noGrp="1"/>
          </p:cNvSpPr>
          <p:nvPr>
            <p:ph type="dt" sz="half" idx="10"/>
          </p:nvPr>
        </p:nvSpPr>
        <p:spPr/>
        <p:txBody>
          <a:bodyPr/>
          <a:p>
            <a:fld id="{250144AD-3A9E-4FA3-87E3-79273D1BF678}" type="datetimeFigureOut">
              <a:rPr lang="en-US" smtClean="0"/>
              <a:t>6/24/2025</a:t>
            </a:fld>
            <a:endParaRPr lang="en-US"/>
          </a:p>
        </p:txBody>
      </p:sp>
      <p:sp>
        <p:nvSpPr>
          <p:cNvPr id="1048597" name="Footer Placeholder 4"/>
          <p:cNvSpPr>
            <a:spLocks noGrp="1"/>
          </p:cNvSpPr>
          <p:nvPr>
            <p:ph type="ftr" sz="quarter" idx="11"/>
          </p:nvPr>
        </p:nvSpPr>
        <p:spPr/>
        <p:txBody>
          <a:bodyPr/>
          <a:p>
            <a:endParaRPr lang="en-US"/>
          </a:p>
        </p:txBody>
      </p:sp>
      <p:sp>
        <p:nvSpPr>
          <p:cNvPr id="1048598" name="Slide Number Placeholder 5"/>
          <p:cNvSpPr>
            <a:spLocks noGrp="1"/>
          </p:cNvSpPr>
          <p:nvPr>
            <p:ph type="sldNum" sz="quarter" idx="12"/>
          </p:nvPr>
        </p:nvSpPr>
        <p:spPr/>
        <p:txBody>
          <a:bodyPr/>
          <a:p>
            <a:fld id="{5DF954E7-9D10-4FA6-9D42-4124F5353EE2}" type="slidenum">
              <a:rPr lang="en-US" smtClean="0"/>
              <a:t>‹#›</a:t>
            </a:fld>
            <a:endParaRPr lang="en-US"/>
          </a:p>
        </p:txBody>
      </p:sp>
      <p:sp>
        <p:nvSpPr>
          <p:cNvPr id="1048599" name="Title 6"/>
          <p:cNvSpPr>
            <a:spLocks noGrp="1"/>
          </p:cNvSpPr>
          <p:nvPr>
            <p:ph type="title"/>
          </p:nvPr>
        </p:nvSpPr>
        <p:spPr/>
        <p:txBody>
          <a:bodyPr rtlCol="0"/>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5" name=""/>
        <p:cNvGrpSpPr/>
        <p:nvPr/>
      </p:nvGrpSpPr>
      <p:grpSpPr>
        <a:xfrm>
          <a:off x="0" y="0"/>
          <a:ext cx="0" cy="0"/>
          <a:chOff x="0" y="0"/>
          <a:chExt cx="0" cy="0"/>
        </a:xfrm>
      </p:grpSpPr>
      <p:sp>
        <p:nvSpPr>
          <p:cNvPr id="1048628" name="Title 1"/>
          <p:cNvSpPr>
            <a:spLocks noGrp="1"/>
          </p:cNvSpPr>
          <p:nvPr>
            <p:ph type="title"/>
          </p:nvPr>
        </p:nvSpPr>
        <p:spPr>
          <a:xfrm>
            <a:off x="722376" y="1059712"/>
            <a:ext cx="7772400" cy="1828800"/>
          </a:xfrm>
        </p:spPr>
        <p:txBody>
          <a:bodyPr anchor="b" vert="horz">
            <a:normAutofit/>
            <a:scene3d>
              <a:camera prst="orthographicFront"/>
              <a:lightRig dir="t" rig="soft"/>
            </a:scene3d>
            <a:sp3d prstMaterial="softEdge">
              <a:bevelT w="25400" h="25400"/>
            </a:sp3d>
          </a:bodyPr>
          <a:lstStyle>
            <a:lvl1pPr algn="r">
              <a:buNone/>
              <a:defRPr baseline="0" b="1" cap="none" sz="4800">
                <a:effectLst>
                  <a:outerShdw algn="tl" blurRad="31750" dir="5400000" dist="25400" rotWithShape="0">
                    <a:srgbClr val="000000">
                      <a:alpha val="25000"/>
                    </a:srgbClr>
                  </a:outerShdw>
                </a:effectLst>
              </a:defRPr>
            </a:lvl1pPr>
          </a:lstStyle>
          <a:p>
            <a:r>
              <a:rPr kumimoji="0" lang="en-US" smtClean="0"/>
              <a:t>Click to edit Master title style</a:t>
            </a:r>
            <a:endParaRPr kumimoji="0" lang="en-US"/>
          </a:p>
        </p:txBody>
      </p:sp>
      <p:sp>
        <p:nvSpPr>
          <p:cNvPr id="1048629" name="Text Placeholder 2"/>
          <p:cNvSpPr>
            <a:spLocks noGrp="1"/>
          </p:cNvSpPr>
          <p:nvPr>
            <p:ph type="body" idx="1"/>
          </p:nvPr>
        </p:nvSpPr>
        <p:spPr>
          <a:xfrm>
            <a:off x="3922713" y="2931712"/>
            <a:ext cx="4572000" cy="1454888"/>
          </a:xfrm>
        </p:spPr>
        <p:txBody>
          <a:bodyPr anchor="t" lIns="91440" rIns="91440"/>
          <a:lstStyle>
            <a:lvl1pPr algn="l" indent="0" marL="0">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630" name="Date Placeholder 3"/>
          <p:cNvSpPr>
            <a:spLocks noGrp="1"/>
          </p:cNvSpPr>
          <p:nvPr>
            <p:ph type="dt" sz="half" idx="10"/>
          </p:nvPr>
        </p:nvSpPr>
        <p:spPr/>
        <p:txBody>
          <a:bodyPr/>
          <a:p>
            <a:fld id="{250144AD-3A9E-4FA3-87E3-79273D1BF678}" type="datetimeFigureOut">
              <a:rPr lang="en-US" smtClean="0"/>
              <a:t>6/24/2025</a:t>
            </a:fld>
            <a:endParaRPr lang="en-US"/>
          </a:p>
        </p:txBody>
      </p:sp>
      <p:sp>
        <p:nvSpPr>
          <p:cNvPr id="1048631" name="Footer Placeholder 4"/>
          <p:cNvSpPr>
            <a:spLocks noGrp="1"/>
          </p:cNvSpPr>
          <p:nvPr>
            <p:ph type="ftr" sz="quarter" idx="11"/>
          </p:nvPr>
        </p:nvSpPr>
        <p:spPr/>
        <p:txBody>
          <a:bodyPr/>
          <a:p>
            <a:endParaRPr lang="en-US"/>
          </a:p>
        </p:txBody>
      </p:sp>
      <p:sp>
        <p:nvSpPr>
          <p:cNvPr id="1048632" name="Slide Number Placeholder 5"/>
          <p:cNvSpPr>
            <a:spLocks noGrp="1"/>
          </p:cNvSpPr>
          <p:nvPr>
            <p:ph type="sldNum" sz="quarter" idx="12"/>
          </p:nvPr>
        </p:nvSpPr>
        <p:spPr/>
        <p:txBody>
          <a:bodyPr/>
          <a:p>
            <a:fld id="{5DF954E7-9D10-4FA6-9D42-4124F5353EE2}" type="slidenum">
              <a:rPr lang="en-US" smtClean="0"/>
              <a:t>‹#›</a:t>
            </a:fld>
            <a:endParaRPr lang="en-US"/>
          </a:p>
        </p:txBody>
      </p:sp>
      <p:sp>
        <p:nvSpPr>
          <p:cNvPr id="1048633"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
        <p:nvSpPr>
          <p:cNvPr id="1048634"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6" name=""/>
        <p:cNvGrpSpPr/>
        <p:nvPr/>
      </p:nvGrpSpPr>
      <p:grpSpPr>
        <a:xfrm>
          <a:off x="0" y="0"/>
          <a:ext cx="0" cy="0"/>
          <a:chOff x="0" y="0"/>
          <a:chExt cx="0" cy="0"/>
        </a:xfrm>
      </p:grpSpPr>
      <p:sp>
        <p:nvSpPr>
          <p:cNvPr id="1048664"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5"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6" name="Date Placeholder 4"/>
          <p:cNvSpPr>
            <a:spLocks noGrp="1"/>
          </p:cNvSpPr>
          <p:nvPr>
            <p:ph type="dt" sz="half" idx="10"/>
          </p:nvPr>
        </p:nvSpPr>
        <p:spPr/>
        <p:txBody>
          <a:bodyPr/>
          <a:p>
            <a:fld id="{250144AD-3A9E-4FA3-87E3-79273D1BF678}" type="datetimeFigureOut">
              <a:rPr lang="en-US" smtClean="0"/>
              <a:t>6/24/2025</a:t>
            </a:fld>
            <a:endParaRPr lang="en-US"/>
          </a:p>
        </p:txBody>
      </p:sp>
      <p:sp>
        <p:nvSpPr>
          <p:cNvPr id="1048667" name="Footer Placeholder 5"/>
          <p:cNvSpPr>
            <a:spLocks noGrp="1"/>
          </p:cNvSpPr>
          <p:nvPr>
            <p:ph type="ftr" sz="quarter" idx="11"/>
          </p:nvPr>
        </p:nvSpPr>
        <p:spPr/>
        <p:txBody>
          <a:bodyPr/>
          <a:p>
            <a:endParaRPr lang="en-US"/>
          </a:p>
        </p:txBody>
      </p:sp>
      <p:sp>
        <p:nvSpPr>
          <p:cNvPr id="1048668" name="Slide Number Placeholder 6"/>
          <p:cNvSpPr>
            <a:spLocks noGrp="1"/>
          </p:cNvSpPr>
          <p:nvPr>
            <p:ph type="sldNum" sz="quarter" idx="12"/>
          </p:nvPr>
        </p:nvSpPr>
        <p:spPr/>
        <p:txBody>
          <a:bodyPr/>
          <a:p>
            <a:fld id="{5DF954E7-9D10-4FA6-9D42-4124F5353EE2}" type="slidenum">
              <a:rPr lang="en-US" smtClean="0"/>
              <a:t>‹#›</a:t>
            </a:fld>
            <a:endParaRPr lang="en-US"/>
          </a:p>
        </p:txBody>
      </p:sp>
      <p:sp>
        <p:nvSpPr>
          <p:cNvPr id="1048669" name="Title 7"/>
          <p:cNvSpPr>
            <a:spLocks noGrp="1"/>
          </p:cNvSpPr>
          <p:nvPr>
            <p:ph type="title"/>
          </p:nvPr>
        </p:nvSpPr>
        <p:spPr/>
        <p:txBody>
          <a:bodyPr rtlCol="0"/>
          <a:p>
            <a:r>
              <a:rPr kumimoji="0" lang="en-US" smtClean="0"/>
              <a:t>Click to edit Master title style</a:t>
            </a:r>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7" name=""/>
        <p:cNvGrpSpPr/>
        <p:nvPr/>
      </p:nvGrpSpPr>
      <p:grpSpPr>
        <a:xfrm>
          <a:off x="0" y="0"/>
          <a:ext cx="0" cy="0"/>
          <a:chOff x="0" y="0"/>
          <a:chExt cx="0" cy="0"/>
        </a:xfrm>
      </p:grpSpPr>
      <p:sp>
        <p:nvSpPr>
          <p:cNvPr id="1048670" name="Title 1"/>
          <p:cNvSpPr>
            <a:spLocks noGrp="1"/>
          </p:cNvSpPr>
          <p:nvPr>
            <p:ph type="title"/>
          </p:nvPr>
        </p:nvSpPr>
        <p:spPr>
          <a:xfrm>
            <a:off x="457200" y="273050"/>
            <a:ext cx="8229600" cy="1143000"/>
          </a:xfrm>
        </p:spPr>
        <p:txBody>
          <a:bodyPr anchor="ctr"/>
          <a:p>
            <a:r>
              <a:rPr kumimoji="0" lang="en-US" smtClean="0"/>
              <a:t>Click to edit Master title style</a:t>
            </a:r>
            <a:endParaRPr kumimoji="0" lang="en-US"/>
          </a:p>
        </p:txBody>
      </p:sp>
      <p:sp>
        <p:nvSpPr>
          <p:cNvPr id="1048671"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anchor="ctr" lIns="182880">
            <a:normAutofit fontScale="95833"/>
          </a:bodyPr>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72"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anchor="ctr" lIns="182880">
            <a:normAutofit fontScale="95833"/>
          </a:bodyPr>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73"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74"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75" name="Date Placeholder 6"/>
          <p:cNvSpPr>
            <a:spLocks noGrp="1"/>
          </p:cNvSpPr>
          <p:nvPr>
            <p:ph type="dt" sz="half" idx="10"/>
          </p:nvPr>
        </p:nvSpPr>
        <p:spPr/>
        <p:txBody>
          <a:bodyPr/>
          <a:p>
            <a:fld id="{250144AD-3A9E-4FA3-87E3-79273D1BF678}" type="datetimeFigureOut">
              <a:rPr lang="en-US" smtClean="0"/>
              <a:t>6/24/2025</a:t>
            </a:fld>
            <a:endParaRPr lang="en-US"/>
          </a:p>
        </p:txBody>
      </p:sp>
      <p:sp>
        <p:nvSpPr>
          <p:cNvPr id="1048676" name="Footer Placeholder 7"/>
          <p:cNvSpPr>
            <a:spLocks noGrp="1"/>
          </p:cNvSpPr>
          <p:nvPr>
            <p:ph type="ftr" sz="quarter" idx="11"/>
          </p:nvPr>
        </p:nvSpPr>
        <p:spPr/>
        <p:txBody>
          <a:bodyPr/>
          <a:p>
            <a:endParaRPr lang="en-US"/>
          </a:p>
        </p:txBody>
      </p:sp>
      <p:sp>
        <p:nvSpPr>
          <p:cNvPr id="1048677" name="Slide Number Placeholder 8"/>
          <p:cNvSpPr>
            <a:spLocks noGrp="1"/>
          </p:cNvSpPr>
          <p:nvPr>
            <p:ph type="sldNum" sz="quarter" idx="12"/>
          </p:nvPr>
        </p:nvSpPr>
        <p:spPr/>
        <p:txBody>
          <a:bodyPr/>
          <a:p>
            <a:fld id="{5DF954E7-9D10-4FA6-9D42-4124F5353EE2}"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2" name=""/>
        <p:cNvGrpSpPr/>
        <p:nvPr/>
      </p:nvGrpSpPr>
      <p:grpSpPr>
        <a:xfrm>
          <a:off x="0" y="0"/>
          <a:ext cx="0" cy="0"/>
          <a:chOff x="0" y="0"/>
          <a:chExt cx="0" cy="0"/>
        </a:xfrm>
      </p:grpSpPr>
      <p:sp>
        <p:nvSpPr>
          <p:cNvPr id="1048609" name="Date Placeholder 2"/>
          <p:cNvSpPr>
            <a:spLocks noGrp="1"/>
          </p:cNvSpPr>
          <p:nvPr>
            <p:ph type="dt" sz="half" idx="10"/>
          </p:nvPr>
        </p:nvSpPr>
        <p:spPr/>
        <p:txBody>
          <a:bodyPr/>
          <a:p>
            <a:fld id="{250144AD-3A9E-4FA3-87E3-79273D1BF678}" type="datetimeFigureOut">
              <a:rPr lang="en-US" smtClean="0"/>
              <a:t>6/24/2025</a:t>
            </a:fld>
            <a:endParaRPr lang="en-US"/>
          </a:p>
        </p:txBody>
      </p:sp>
      <p:sp>
        <p:nvSpPr>
          <p:cNvPr id="1048610" name="Footer Placeholder 3"/>
          <p:cNvSpPr>
            <a:spLocks noGrp="1"/>
          </p:cNvSpPr>
          <p:nvPr>
            <p:ph type="ftr" sz="quarter" idx="11"/>
          </p:nvPr>
        </p:nvSpPr>
        <p:spPr/>
        <p:txBody>
          <a:bodyPr/>
          <a:p>
            <a:endParaRPr lang="en-US"/>
          </a:p>
        </p:txBody>
      </p:sp>
      <p:sp>
        <p:nvSpPr>
          <p:cNvPr id="1048611" name="Slide Number Placeholder 4"/>
          <p:cNvSpPr>
            <a:spLocks noGrp="1"/>
          </p:cNvSpPr>
          <p:nvPr>
            <p:ph type="sldNum" sz="quarter" idx="12"/>
          </p:nvPr>
        </p:nvSpPr>
        <p:spPr/>
        <p:txBody>
          <a:bodyPr/>
          <a:p>
            <a:fld id="{5DF954E7-9D10-4FA6-9D42-4124F5353EE2}" type="slidenum">
              <a:rPr lang="en-US" smtClean="0"/>
              <a:t>‹#›</a:t>
            </a:fld>
            <a:endParaRPr lang="en-US"/>
          </a:p>
        </p:txBody>
      </p:sp>
      <p:sp>
        <p:nvSpPr>
          <p:cNvPr id="1048612" name="Title 5"/>
          <p:cNvSpPr>
            <a:spLocks noGrp="1"/>
          </p:cNvSpPr>
          <p:nvPr>
            <p:ph type="title"/>
          </p:nvPr>
        </p:nvSpPr>
        <p:spPr/>
        <p:txBody>
          <a:bodyPr rtlCol="0"/>
          <a:p>
            <a:r>
              <a:rPr kumimoji="0" lang="en-US" smtClean="0"/>
              <a:t>Click to edit Master title style</a:t>
            </a:r>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1" name=""/>
        <p:cNvGrpSpPr/>
        <p:nvPr/>
      </p:nvGrpSpPr>
      <p:grpSpPr>
        <a:xfrm>
          <a:off x="0" y="0"/>
          <a:ext cx="0" cy="0"/>
          <a:chOff x="0" y="0"/>
          <a:chExt cx="0" cy="0"/>
        </a:xfrm>
      </p:grpSpPr>
      <p:sp>
        <p:nvSpPr>
          <p:cNvPr id="1048622" name="Date Placeholder 1"/>
          <p:cNvSpPr>
            <a:spLocks noGrp="1"/>
          </p:cNvSpPr>
          <p:nvPr>
            <p:ph type="dt" sz="half" idx="10"/>
          </p:nvPr>
        </p:nvSpPr>
        <p:spPr/>
        <p:txBody>
          <a:bodyPr/>
          <a:p>
            <a:fld id="{250144AD-3A9E-4FA3-87E3-79273D1BF678}" type="datetimeFigureOut">
              <a:rPr lang="en-US" smtClean="0"/>
              <a:t>6/24/2025</a:t>
            </a:fld>
            <a:endParaRPr lang="en-US"/>
          </a:p>
        </p:txBody>
      </p:sp>
      <p:sp>
        <p:nvSpPr>
          <p:cNvPr id="1048623" name="Footer Placeholder 2"/>
          <p:cNvSpPr>
            <a:spLocks noGrp="1"/>
          </p:cNvSpPr>
          <p:nvPr>
            <p:ph type="ftr" sz="quarter" idx="11"/>
          </p:nvPr>
        </p:nvSpPr>
        <p:spPr/>
        <p:txBody>
          <a:bodyPr/>
          <a:p>
            <a:endParaRPr lang="en-US"/>
          </a:p>
        </p:txBody>
      </p:sp>
      <p:sp>
        <p:nvSpPr>
          <p:cNvPr id="1048624" name="Slide Number Placeholder 3"/>
          <p:cNvSpPr>
            <a:spLocks noGrp="1"/>
          </p:cNvSpPr>
          <p:nvPr>
            <p:ph type="sldNum" sz="quarter" idx="12"/>
          </p:nvPr>
        </p:nvSpPr>
        <p:spPr/>
        <p:txBody>
          <a:bodyPr/>
          <a:p>
            <a:fld id="{5DF954E7-9D10-4FA6-9D42-4124F5353E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0" name=""/>
        <p:cNvGrpSpPr/>
        <p:nvPr/>
      </p:nvGrpSpPr>
      <p:grpSpPr>
        <a:xfrm>
          <a:off x="0" y="0"/>
          <a:ext cx="0" cy="0"/>
          <a:chOff x="0" y="0"/>
          <a:chExt cx="0" cy="0"/>
        </a:xfrm>
      </p:grpSpPr>
      <p:sp>
        <p:nvSpPr>
          <p:cNvPr id="1048602" name="Title 1"/>
          <p:cNvSpPr>
            <a:spLocks noGrp="1"/>
          </p:cNvSpPr>
          <p:nvPr>
            <p:ph type="title"/>
          </p:nvPr>
        </p:nvSpPr>
        <p:spPr>
          <a:xfrm>
            <a:off x="914400" y="4876800"/>
            <a:ext cx="7481776" cy="457200"/>
          </a:xfrm>
        </p:spPr>
        <p:txBody>
          <a:bodyPr anchor="t" vert="horz">
            <a:noAutofit/>
            <a:sp3d prstMaterial="softEdge">
              <a:bevelT w="0" h="0"/>
            </a:sp3d>
          </a:bodyPr>
          <a:lstStyle>
            <a:lvl1pPr algn="r">
              <a:buNone/>
              <a:defRPr b="0" sz="2500">
                <a:solidFill>
                  <a:schemeClr val="accent1"/>
                </a:solidFill>
                <a:effectLst/>
              </a:defRPr>
            </a:lvl1pPr>
          </a:lstStyle>
          <a:p>
            <a:r>
              <a:rPr kumimoji="0" lang="en-US" smtClean="0"/>
              <a:t>Click to edit Master title style</a:t>
            </a:r>
            <a:endParaRPr kumimoji="0" lang="en-US"/>
          </a:p>
        </p:txBody>
      </p:sp>
      <p:sp>
        <p:nvSpPr>
          <p:cNvPr id="1048603" name="Text Placeholder 2"/>
          <p:cNvSpPr>
            <a:spLocks noGrp="1"/>
          </p:cNvSpPr>
          <p:nvPr>
            <p:ph type="body" idx="2"/>
          </p:nvPr>
        </p:nvSpPr>
        <p:spPr>
          <a:xfrm>
            <a:off x="4419600" y="5355102"/>
            <a:ext cx="3974592" cy="914400"/>
          </a:xfrm>
        </p:spPr>
        <p:txBody>
          <a:bodyPr/>
          <a:lstStyle>
            <a:lvl1pPr algn="r" indent="0" marL="0">
              <a:buNone/>
              <a:defRPr sz="1600"/>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860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05" name="Date Placeholder 4"/>
          <p:cNvSpPr>
            <a:spLocks noGrp="1"/>
          </p:cNvSpPr>
          <p:nvPr>
            <p:ph type="dt" sz="half" idx="10"/>
          </p:nvPr>
        </p:nvSpPr>
        <p:spPr>
          <a:xfrm>
            <a:off x="6727032" y="6407944"/>
            <a:ext cx="1920240" cy="365760"/>
          </a:xfrm>
        </p:spPr>
        <p:txBody>
          <a:bodyPr/>
          <a:p>
            <a:fld id="{250144AD-3A9E-4FA3-87E3-79273D1BF678}" type="datetimeFigureOut">
              <a:rPr lang="en-US" smtClean="0"/>
              <a:t>6/24/2025</a:t>
            </a:fld>
            <a:endParaRPr lang="en-US"/>
          </a:p>
        </p:txBody>
      </p:sp>
      <p:sp>
        <p:nvSpPr>
          <p:cNvPr id="1048606" name="Footer Placeholder 5"/>
          <p:cNvSpPr>
            <a:spLocks noGrp="1"/>
          </p:cNvSpPr>
          <p:nvPr>
            <p:ph type="ftr" sz="quarter" idx="11"/>
          </p:nvPr>
        </p:nvSpPr>
        <p:spPr/>
        <p:txBody>
          <a:bodyPr/>
          <a:p>
            <a:endParaRPr lang="en-US"/>
          </a:p>
        </p:txBody>
      </p:sp>
      <p:sp>
        <p:nvSpPr>
          <p:cNvPr id="1048607" name="Slide Number Placeholder 6"/>
          <p:cNvSpPr>
            <a:spLocks noGrp="1"/>
          </p:cNvSpPr>
          <p:nvPr>
            <p:ph type="sldNum" sz="quarter" idx="12"/>
          </p:nvPr>
        </p:nvSpPr>
        <p:spPr/>
        <p:txBody>
          <a:bodyPr/>
          <a:p>
            <a:fld id="{5DF954E7-9D10-4FA6-9D42-4124F5353EE2}"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4" name=""/>
        <p:cNvGrpSpPr/>
        <p:nvPr/>
      </p:nvGrpSpPr>
      <p:grpSpPr>
        <a:xfrm>
          <a:off x="0" y="0"/>
          <a:ext cx="0" cy="0"/>
          <a:chOff x="0" y="0"/>
          <a:chExt cx="0" cy="0"/>
        </a:xfrm>
      </p:grpSpPr>
      <p:sp>
        <p:nvSpPr>
          <p:cNvPr id="1048648" name="Text Placeholder 3"/>
          <p:cNvSpPr>
            <a:spLocks noGrp="1"/>
          </p:cNvSpPr>
          <p:nvPr>
            <p:ph type="body" sz="half" idx="2"/>
          </p:nvPr>
        </p:nvSpPr>
        <p:spPr>
          <a:xfrm>
            <a:off x="1141232" y="5443402"/>
            <a:ext cx="7162800" cy="648232"/>
          </a:xfrm>
          <a:noFill/>
        </p:spPr>
        <p:txBody>
          <a:bodyPr anchor="t" lIns="91440" rIns="91440" tIns="0"/>
          <a:lstStyle>
            <a:lvl1pPr algn="r" indent="0" marL="0" marR="18288">
              <a:buNone/>
              <a:defRPr sz="1400"/>
            </a:lvl1pPr>
            <a:lvl2pPr>
              <a:defRPr sz="1200"/>
            </a:lvl2pPr>
            <a:lvl3pPr>
              <a:defRPr sz="1000"/>
            </a:lvl3pPr>
            <a:lvl4pPr>
              <a:defRPr sz="900"/>
            </a:lvl4pPr>
            <a:lvl5pPr>
              <a:defRPr sz="900"/>
            </a:lvl5pPr>
          </a:lstStyle>
          <a:p>
            <a:pPr eaLnBrk="1" hangingPunct="1" latinLnBrk="0" lvl="0"/>
            <a:r>
              <a:rPr kumimoji="0" lang="en-US" smtClean="0"/>
              <a:t>Click to edit Master text styles</a:t>
            </a:r>
          </a:p>
        </p:txBody>
      </p:sp>
      <p:sp>
        <p:nvSpPr>
          <p:cNvPr id="1048649" name="Picture Placeholder 2"/>
          <p:cNvSpPr>
            <a:spLocks noGrp="1"/>
          </p:cNvSpPr>
          <p:nvPr>
            <p:ph type="pic" idx="1"/>
          </p:nvPr>
        </p:nvSpPr>
        <p:spPr>
          <a:xfrm>
            <a:off x="228600" y="189968"/>
            <a:ext cx="8686800" cy="4389120"/>
          </a:xfrm>
          <a:prstGeom prst="rect"/>
          <a:solidFill>
            <a:schemeClr val="bg2"/>
          </a:solidFill>
          <a:ln>
            <a:solidFill>
              <a:schemeClr val="bg1"/>
            </a:solidFill>
          </a:ln>
          <a:effectLst>
            <a:innerShdw blurRad="95250">
              <a:srgbClr val="000000"/>
            </a:innerShdw>
          </a:effectLst>
        </p:spPr>
        <p:txBody>
          <a:bodyPr/>
          <a:lstStyle>
            <a:lvl1pPr indent="0" marL="0">
              <a:buNone/>
              <a:defRPr sz="3200"/>
            </a:lvl1pPr>
          </a:lstStyle>
          <a:p>
            <a:r>
              <a:rPr kumimoji="0" lang="en-US" smtClean="0"/>
              <a:t>Click icon to add picture</a:t>
            </a:r>
            <a:endParaRPr dirty="0" kumimoji="0" lang="en-US"/>
          </a:p>
        </p:txBody>
      </p:sp>
      <p:sp>
        <p:nvSpPr>
          <p:cNvPr id="1048650" name="Date Placeholder 4"/>
          <p:cNvSpPr>
            <a:spLocks noGrp="1"/>
          </p:cNvSpPr>
          <p:nvPr>
            <p:ph type="dt" sz="half" idx="10"/>
          </p:nvPr>
        </p:nvSpPr>
        <p:spPr/>
        <p:txBody>
          <a:bodyPr/>
          <a:lstStyle>
            <a:lvl1pPr>
              <a:defRPr>
                <a:solidFill>
                  <a:schemeClr val="tx1"/>
                </a:solidFill>
              </a:defRPr>
            </a:lvl1pPr>
          </a:lstStyle>
          <a:p>
            <a:fld id="{250144AD-3A9E-4FA3-87E3-79273D1BF678}" type="datetimeFigureOut">
              <a:rPr lang="en-US" smtClean="0"/>
              <a:t>6/24/2025</a:t>
            </a:fld>
            <a:endParaRPr lang="en-US"/>
          </a:p>
        </p:txBody>
      </p:sp>
      <p:sp>
        <p:nvSpPr>
          <p:cNvPr id="1048651"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1048652" name="Slide Number Placeholder 6"/>
          <p:cNvSpPr>
            <a:spLocks noGrp="1"/>
          </p:cNvSpPr>
          <p:nvPr>
            <p:ph type="sldNum" sz="quarter" idx="12"/>
          </p:nvPr>
        </p:nvSpPr>
        <p:spPr/>
        <p:txBody>
          <a:bodyPr/>
          <a:lstStyle>
            <a:lvl1pPr>
              <a:defRPr>
                <a:solidFill>
                  <a:schemeClr val="tx1"/>
                </a:solidFill>
              </a:defRPr>
            </a:lvl1pPr>
          </a:lstStyle>
          <a:p>
            <a:fld id="{5DF954E7-9D10-4FA6-9D42-4124F5353EE2}" type="slidenum">
              <a:rPr lang="en-US" smtClean="0"/>
              <a:t>‹#›</a:t>
            </a:fld>
            <a:endParaRPr lang="en-US"/>
          </a:p>
        </p:txBody>
      </p:sp>
      <p:sp>
        <p:nvSpPr>
          <p:cNvPr id="1048653" name="Title 1"/>
          <p:cNvSpPr>
            <a:spLocks noGrp="1"/>
          </p:cNvSpPr>
          <p:nvPr>
            <p:ph type="title"/>
          </p:nvPr>
        </p:nvSpPr>
        <p:spPr>
          <a:xfrm>
            <a:off x="228600" y="4865122"/>
            <a:ext cx="8075432" cy="562672"/>
          </a:xfrm>
          <a:noFill/>
        </p:spPr>
        <p:txBody>
          <a:bodyPr anchor="t">
            <a:sp3d prstMaterial="softEdge"/>
          </a:bodyPr>
          <a:lstStyle>
            <a:lvl1pPr algn="r" marR="0">
              <a:buNone/>
              <a:defRPr b="0" sz="3000">
                <a:solidFill>
                  <a:schemeClr val="accent1"/>
                </a:solidFill>
                <a:effectLst>
                  <a:outerShdw algn="t" blurRad="50800" dir="5400000" dist="25000" rotWithShape="0">
                    <a:prstClr val="black">
                      <a:alpha val="45000"/>
                    </a:prstClr>
                  </a:outerShdw>
                </a:effectLst>
              </a:defRPr>
            </a:lvl1pPr>
          </a:lstStyle>
          <a:p>
            <a:r>
              <a:rPr kumimoji="0" lang="en-US" smtClean="0"/>
              <a:t>Click to edit Master title style</a:t>
            </a:r>
            <a:endParaRPr kumimoji="0" lang="en-US"/>
          </a:p>
        </p:txBody>
      </p:sp>
      <p:sp>
        <p:nvSpPr>
          <p:cNvPr id="1048654"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655"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656" name="Right Triangle 9"/>
          <p:cNvSpPr/>
          <p:nvPr/>
        </p:nvSpPr>
        <p:spPr bwMode="auto">
          <a:xfrm>
            <a:off x="-6042" y="5791253"/>
            <a:ext cx="3402314" cy="1080868"/>
          </a:xfrm>
          <a:prstGeom prst="rtTriangle"/>
          <a:blipFill>
            <a:blip xmlns:r="http://schemas.openxmlformats.org/officeDocument/2006/relationships" r:embed="rId1">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30" name="Straight Connector 10"/>
          <p:cNvCxnSpPr>
            <a:cxnSpLocks/>
          </p:cNvCxnSpPr>
          <p:nvPr/>
        </p:nvCxnSpPr>
        <p:spPr>
          <a:xfrm>
            <a:off x="-9237" y="5787738"/>
            <a:ext cx="3405509" cy="108438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657"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
        <p:nvSpPr>
          <p:cNvPr id="1048658"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2" name=""/>
        <p:cNvGrpSpPr/>
        <p:nvPr/>
      </p:nvGrpSpPr>
      <p:grpSpPr>
        <a:xfrm>
          <a:off x="0" y="0"/>
          <a:ext cx="0" cy="0"/>
          <a:chOff x="0" y="0"/>
          <a:chExt cx="0" cy="0"/>
        </a:xfrm>
      </p:grpSpPr>
      <p:sp>
        <p:nvSpPr>
          <p:cNvPr id="1048576"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77"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78" name="Right Triangle 13"/>
          <p:cNvSpPr/>
          <p:nvPr/>
        </p:nvSpPr>
        <p:spPr bwMode="auto">
          <a:xfrm>
            <a:off x="-6042" y="5791253"/>
            <a:ext cx="3402314" cy="1080868"/>
          </a:xfrm>
          <a:prstGeom prst="rtTriangle"/>
          <a:blipFill>
            <a:blip xmlns:r="http://schemas.openxmlformats.org/officeDocument/2006/relationships" r:embed="rId12">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28" name="Straight Connector 14"/>
          <p:cNvCxnSpPr>
            <a:cxnSpLocks/>
          </p:cNvCxnSpPr>
          <p:nvPr/>
        </p:nvCxnSpPr>
        <p:spPr>
          <a:xfrm>
            <a:off x="-9237" y="5787738"/>
            <a:ext cx="3405509" cy="108438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579" name="Title Placeholder 8"/>
          <p:cNvSpPr>
            <a:spLocks noGrp="1"/>
          </p:cNvSpPr>
          <p:nvPr>
            <p:ph type="title"/>
          </p:nvPr>
        </p:nvSpPr>
        <p:spPr>
          <a:xfrm>
            <a:off x="457200" y="274638"/>
            <a:ext cx="8229600" cy="1143000"/>
          </a:xfrm>
          <a:prstGeom prst="rect"/>
        </p:spPr>
        <p:txBody>
          <a:bodyPr anchor="ctr" vert="horz">
            <a:normAutofit/>
            <a:scene3d>
              <a:camera prst="orthographicFront"/>
              <a:lightRig dir="t" rig="soft"/>
            </a:scene3d>
            <a:sp3d prstMaterial="softEdge">
              <a:bevelT w="25400" h="25400"/>
            </a:sp3d>
          </a:bodyPr>
          <a:p>
            <a:r>
              <a:rPr kumimoji="0" lang="en-US" smtClean="0"/>
              <a:t>Click to edit Master title style</a:t>
            </a:r>
            <a:endParaRPr kumimoji="0" lang="en-US"/>
          </a:p>
        </p:txBody>
      </p:sp>
      <p:sp>
        <p:nvSpPr>
          <p:cNvPr id="1048580" name="Text Placeholder 29"/>
          <p:cNvSpPr>
            <a:spLocks noGrp="1"/>
          </p:cNvSpPr>
          <p:nvPr>
            <p:ph type="body" idx="1"/>
          </p:nvPr>
        </p:nvSpPr>
        <p:spPr>
          <a:xfrm>
            <a:off x="457200" y="1481328"/>
            <a:ext cx="8229600" cy="4525963"/>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1" name="Date Placeholder 9"/>
          <p:cNvSpPr>
            <a:spLocks noGrp="1"/>
          </p:cNvSpPr>
          <p:nvPr>
            <p:ph type="dt" sz="half" idx="2"/>
          </p:nvPr>
        </p:nvSpPr>
        <p:spPr>
          <a:xfrm>
            <a:off x="6727032" y="6407944"/>
            <a:ext cx="1920240" cy="365760"/>
          </a:xfrm>
          <a:prstGeom prst="rect"/>
        </p:spPr>
        <p:txBody>
          <a:bodyPr anchor="b" vert="horz"/>
          <a:lstStyle>
            <a:lvl1pPr algn="l" eaLnBrk="1" hangingPunct="1" latinLnBrk="0">
              <a:defRPr sz="1000" kumimoji="0">
                <a:solidFill>
                  <a:schemeClr val="tx1"/>
                </a:solidFill>
              </a:defRPr>
            </a:lvl1pPr>
          </a:lstStyle>
          <a:p>
            <a:fld id="{250144AD-3A9E-4FA3-87E3-79273D1BF678}" type="datetimeFigureOut">
              <a:rPr lang="en-US" smtClean="0"/>
              <a:t>6/24/2025</a:t>
            </a:fld>
            <a:endParaRPr lang="en-US"/>
          </a:p>
        </p:txBody>
      </p:sp>
      <p:sp>
        <p:nvSpPr>
          <p:cNvPr id="1048582" name="Footer Placeholder 21"/>
          <p:cNvSpPr>
            <a:spLocks noGrp="1"/>
          </p:cNvSpPr>
          <p:nvPr>
            <p:ph type="ftr" sz="quarter" idx="3"/>
          </p:nvPr>
        </p:nvSpPr>
        <p:spPr>
          <a:xfrm>
            <a:off x="4380072" y="6407944"/>
            <a:ext cx="2350681" cy="365125"/>
          </a:xfrm>
          <a:prstGeom prst="rect"/>
        </p:spPr>
        <p:txBody>
          <a:bodyPr anchor="b" vert="horz"/>
          <a:lstStyle>
            <a:lvl1pPr algn="r" eaLnBrk="1" hangingPunct="1" latinLnBrk="0">
              <a:defRPr sz="1000" kumimoji="0">
                <a:solidFill>
                  <a:schemeClr val="tx1"/>
                </a:solidFill>
              </a:defRPr>
            </a:lvl1pPr>
          </a:lstStyle>
          <a:p>
            <a:endParaRPr lang="en-US"/>
          </a:p>
        </p:txBody>
      </p:sp>
      <p:sp>
        <p:nvSpPr>
          <p:cNvPr id="1048583" name="Slide Number Placeholder 17"/>
          <p:cNvSpPr>
            <a:spLocks noGrp="1"/>
          </p:cNvSpPr>
          <p:nvPr>
            <p:ph type="sldNum" sz="quarter" idx="4"/>
          </p:nvPr>
        </p:nvSpPr>
        <p:spPr>
          <a:xfrm>
            <a:off x="8647272" y="6407944"/>
            <a:ext cx="365760" cy="365125"/>
          </a:xfrm>
          <a:prstGeom prst="rect"/>
        </p:spPr>
        <p:txBody>
          <a:bodyPr anchor="b" vert="horz"/>
          <a:lstStyle>
            <a:lvl1pPr algn="r" eaLnBrk="1" hangingPunct="1" latinLnBrk="0">
              <a:defRPr b="0" sz="1000" kumimoji="0">
                <a:solidFill>
                  <a:schemeClr val="tx1"/>
                </a:solidFill>
              </a:defRPr>
            </a:lvl1pPr>
          </a:lstStyle>
          <a:p>
            <a:fld id="{5DF954E7-9D10-4FA6-9D42-4124F5353EE2}"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b="1" sz="4100" kern="1200" kumimoji="0">
          <a:solidFill>
            <a:schemeClr val="tx2"/>
          </a:solidFill>
          <a:effectLst>
            <a:outerShdw algn="tl" blurRad="31750" dir="5400000" dist="25400" rotWithShape="0">
              <a:srgbClr val="000000">
                <a:alpha val="25000"/>
              </a:srgbClr>
            </a:outerShdw>
          </a:effectLst>
          <a:latin typeface="+mj-lt"/>
          <a:ea typeface="+mj-ea"/>
          <a:cs typeface="+mj-cs"/>
        </a:defRPr>
      </a:lvl1pPr>
    </p:titleStyle>
    <p:bodyStyle>
      <a:lvl1pPr algn="l" eaLnBrk="1" hangingPunct="1" indent="-256032" latinLnBrk="0" marL="365760" rtl="0">
        <a:spcBef>
          <a:spcPts val="400"/>
        </a:spcBef>
        <a:spcAft>
          <a:spcPts val="0"/>
        </a:spcAft>
        <a:buClr>
          <a:schemeClr val="accent1"/>
        </a:buClr>
        <a:buSzPct val="68000"/>
        <a:buFont typeface="Wingdings 3"/>
        <a:buChar char=""/>
        <a:defRPr sz="2700" kern="1200" kumimoji="0">
          <a:solidFill>
            <a:schemeClr val="tx1"/>
          </a:solidFill>
          <a:latin typeface="+mn-lt"/>
          <a:ea typeface="+mn-ea"/>
          <a:cs typeface="+mn-cs"/>
        </a:defRPr>
      </a:lvl1pPr>
      <a:lvl2pPr algn="l" eaLnBrk="1" hangingPunct="1" indent="-228600" latinLnBrk="0" marL="621792" rtl="0">
        <a:spcBef>
          <a:spcPts val="324"/>
        </a:spcBef>
        <a:buClr>
          <a:schemeClr val="accent1"/>
        </a:buClr>
        <a:buFont typeface="Verdana"/>
        <a:buChar char="◦"/>
        <a:defRPr sz="2300" kern="1200" kumimoji="0">
          <a:solidFill>
            <a:schemeClr val="tx1"/>
          </a:solidFill>
          <a:latin typeface="+mn-lt"/>
          <a:ea typeface="+mn-ea"/>
          <a:cs typeface="+mn-cs"/>
        </a:defRPr>
      </a:lvl2pPr>
      <a:lvl3pPr algn="l" eaLnBrk="1" hangingPunct="1" indent="-228600" latinLnBrk="0" marL="859536" rtl="0">
        <a:spcBef>
          <a:spcPts val="350"/>
        </a:spcBef>
        <a:buClr>
          <a:schemeClr val="accent2"/>
        </a:buClr>
        <a:buSzPct val="100000"/>
        <a:buFont typeface="Wingdings 2"/>
        <a:buChar char=""/>
        <a:defRPr sz="2100" kern="1200" kumimoji="0">
          <a:solidFill>
            <a:schemeClr val="tx1"/>
          </a:solidFill>
          <a:latin typeface="+mn-lt"/>
          <a:ea typeface="+mn-ea"/>
          <a:cs typeface="+mn-cs"/>
        </a:defRPr>
      </a:lvl3pPr>
      <a:lvl4pPr algn="l" eaLnBrk="1" hangingPunct="1" indent="-228600" latinLnBrk="0" marL="1143000" rtl="0">
        <a:spcBef>
          <a:spcPts val="350"/>
        </a:spcBef>
        <a:buClr>
          <a:schemeClr val="accent2"/>
        </a:buClr>
        <a:buFont typeface="Wingdings 2"/>
        <a:buChar char=""/>
        <a:defRPr sz="1900" kern="1200" kumimoji="0">
          <a:solidFill>
            <a:schemeClr val="tx1"/>
          </a:solidFill>
          <a:latin typeface="+mn-lt"/>
          <a:ea typeface="+mn-ea"/>
          <a:cs typeface="+mn-cs"/>
        </a:defRPr>
      </a:lvl4pPr>
      <a:lvl5pPr algn="l" eaLnBrk="1" hangingPunct="1" indent="-228600" latinLnBrk="0" marL="1371600" rtl="0">
        <a:spcBef>
          <a:spcPts val="350"/>
        </a:spcBef>
        <a:buClr>
          <a:schemeClr val="accent2"/>
        </a:buClr>
        <a:buFont typeface="Wingdings 2"/>
        <a:buChar char=""/>
        <a:defRPr sz="1800" kern="1200" kumimoji="0">
          <a:solidFill>
            <a:schemeClr val="tx1"/>
          </a:solidFill>
          <a:latin typeface="+mn-lt"/>
          <a:ea typeface="+mn-ea"/>
          <a:cs typeface="+mn-cs"/>
        </a:defRPr>
      </a:lvl5pPr>
      <a:lvl6pPr algn="l" eaLnBrk="1" hangingPunct="1" indent="-228600" latinLnBrk="0" marL="1600200" rtl="0">
        <a:spcBef>
          <a:spcPts val="350"/>
        </a:spcBef>
        <a:buClr>
          <a:schemeClr val="accent3"/>
        </a:buClr>
        <a:buFont typeface="Wingdings 2"/>
        <a:buChar char=""/>
        <a:defRPr sz="1800" kern="1200" kumimoji="0">
          <a:solidFill>
            <a:schemeClr val="tx1"/>
          </a:solidFill>
          <a:latin typeface="+mn-lt"/>
          <a:ea typeface="+mn-ea"/>
          <a:cs typeface="+mn-cs"/>
        </a:defRPr>
      </a:lvl6pPr>
      <a:lvl7pPr algn="l" eaLnBrk="1" hangingPunct="1" indent="-228600" latinLnBrk="0" marL="1828800" rtl="0">
        <a:spcBef>
          <a:spcPts val="350"/>
        </a:spcBef>
        <a:buClr>
          <a:schemeClr val="accent3"/>
        </a:buClr>
        <a:buFont typeface="Wingdings 2"/>
        <a:buChar char=""/>
        <a:defRPr sz="1600" kern="1200" kumimoji="0">
          <a:solidFill>
            <a:schemeClr val="tx1"/>
          </a:solidFill>
          <a:latin typeface="+mn-lt"/>
          <a:ea typeface="+mn-ea"/>
          <a:cs typeface="+mn-cs"/>
        </a:defRPr>
      </a:lvl7pPr>
      <a:lvl8pPr algn="l" eaLnBrk="1" hangingPunct="1" indent="-228600" latinLnBrk="0" marL="2057400" rtl="0">
        <a:spcBef>
          <a:spcPts val="350"/>
        </a:spcBef>
        <a:buClr>
          <a:schemeClr val="accent3"/>
        </a:buClr>
        <a:buFont typeface="Wingdings 2"/>
        <a:buChar char=""/>
        <a:defRPr sz="1600" kern="1200" kumimoji="0">
          <a:solidFill>
            <a:schemeClr val="tx1"/>
          </a:solidFill>
          <a:latin typeface="+mn-lt"/>
          <a:ea typeface="+mn-ea"/>
          <a:cs typeface="+mn-cs"/>
        </a:defRPr>
      </a:lvl8pPr>
      <a:lvl9pPr algn="l" eaLnBrk="1" hangingPunct="1" indent="-228600" latinLnBrk="0" marL="2286000" rtl="0">
        <a:spcBef>
          <a:spcPts val="350"/>
        </a:spcBef>
        <a:buClr>
          <a:schemeClr val="accent3"/>
        </a:buClr>
        <a:buFont typeface="Wingdings 2"/>
        <a:buChar char=""/>
        <a:defRPr baseline="0" sz="16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93" name="Title 1"/>
          <p:cNvSpPr>
            <a:spLocks noGrp="1"/>
          </p:cNvSpPr>
          <p:nvPr>
            <p:ph type="ctrTitle"/>
          </p:nvPr>
        </p:nvSpPr>
        <p:spPr>
          <a:xfrm>
            <a:off x="304800" y="1828800"/>
            <a:ext cx="8153400" cy="1829761"/>
          </a:xfrm>
        </p:spPr>
        <p:txBody>
          <a:bodyPr>
            <a:noAutofit/>
          </a:bodyPr>
          <a:p>
            <a:r>
              <a:rPr dirty="0" sz="3200" lang="en-US" smtClean="0">
                <a:solidFill>
                  <a:schemeClr val="bg2">
                    <a:lumMod val="50000"/>
                  </a:schemeClr>
                </a:solidFill>
                <a:effectLst>
                  <a:outerShdw algn="tl" blurRad="38100" dir="2700000" dist="38100">
                    <a:srgbClr val="000000">
                      <a:alpha val="43137"/>
                    </a:srgbClr>
                  </a:outerShdw>
                </a:effectLst>
              </a:rPr>
              <a:t>BRIEF ON EASE OF DOING BUSINESS REFORMS IN DELTA STATE</a:t>
            </a:r>
            <a:endParaRPr dirty="0" sz="3200" lang="en-US">
              <a:solidFill>
                <a:schemeClr val="bg2">
                  <a:lumMod val="50000"/>
                </a:schemeClr>
              </a:solidFill>
              <a:effectLst>
                <a:outerShdw algn="tl" blurRad="38100" dir="2700000" dist="38100">
                  <a:srgbClr val="000000">
                    <a:alpha val="43137"/>
                  </a:srgbClr>
                </a:outerShdw>
              </a:effectLst>
            </a:endParaRPr>
          </a:p>
        </p:txBody>
      </p:sp>
      <p:sp>
        <p:nvSpPr>
          <p:cNvPr id="1048594" name="Subtitle 2"/>
          <p:cNvSpPr>
            <a:spLocks noGrp="1"/>
          </p:cNvSpPr>
          <p:nvPr>
            <p:ph type="subTitle" idx="1"/>
          </p:nvPr>
        </p:nvSpPr>
        <p:spPr>
          <a:xfrm>
            <a:off x="762000" y="3886200"/>
            <a:ext cx="7772400" cy="1199704"/>
          </a:xfrm>
        </p:spPr>
        <p:txBody>
          <a:bodyPr>
            <a:normAutofit fontScale="77778" lnSpcReduction="20000"/>
          </a:bodyPr>
          <a:p>
            <a:r>
              <a:rPr dirty="0" lang="en-US" smtClean="0"/>
              <a:t>l</a:t>
            </a:r>
          </a:p>
          <a:p>
            <a:r>
              <a:rPr dirty="0" lang="en-US" smtClean="0"/>
              <a:t>Hon. Anthony Emeka Elekeokwuri</a:t>
            </a:r>
          </a:p>
          <a:p>
            <a:r>
              <a:rPr dirty="0" lang="en-US" smtClean="0"/>
              <a:t>D</a:t>
            </a:r>
            <a:r>
              <a:rPr dirty="0" lang="en-US" smtClean="0"/>
              <a:t>i</a:t>
            </a:r>
            <a:r>
              <a:rPr dirty="0" lang="en-US" smtClean="0"/>
              <a:t>r</a:t>
            </a:r>
            <a:r>
              <a:rPr dirty="0" lang="en-US" smtClean="0"/>
              <a:t>e</a:t>
            </a:r>
            <a:r>
              <a:rPr dirty="0" lang="en-US" smtClean="0"/>
              <a:t>ctor </a:t>
            </a:r>
            <a:r>
              <a:rPr dirty="0" lang="en-US" smtClean="0"/>
              <a:t>G</a:t>
            </a:r>
            <a:r>
              <a:rPr dirty="0" lang="en-US" smtClean="0"/>
              <a:t>e</a:t>
            </a:r>
            <a:r>
              <a:rPr dirty="0" lang="en-US" smtClean="0"/>
              <a:t>n</a:t>
            </a:r>
            <a:r>
              <a:rPr dirty="0" lang="en-US" smtClean="0"/>
              <a:t>e</a:t>
            </a:r>
            <a:r>
              <a:rPr dirty="0" lang="en-US" smtClean="0"/>
              <a:t>r</a:t>
            </a:r>
            <a:r>
              <a:rPr dirty="0" lang="en-US" smtClean="0"/>
              <a:t>al </a:t>
            </a:r>
            <a:endParaRPr dirty="0" lang="en-US"/>
          </a:p>
          <a:p>
            <a:r>
              <a:rPr dirty="0" lang="en-US" smtClean="0"/>
              <a:t>Delta State Investments Development Agency</a:t>
            </a:r>
            <a:endParaRPr dirty="0" lang="en-US"/>
          </a:p>
        </p:txBody>
      </p:sp>
      <p:pic>
        <p:nvPicPr>
          <p:cNvPr id="2097152" name="Picture 3"/>
          <p:cNvPicPr>
            <a:picLocks noChangeAspect="1" noChangeArrowheads="1"/>
          </p:cNvPicPr>
          <p:nvPr/>
        </p:nvPicPr>
        <p:blipFill>
          <a:blip xmlns:r="http://schemas.openxmlformats.org/officeDocument/2006/relationships" r:embed="rId1"/>
          <a:srcRect/>
          <a:stretch>
            <a:fillRect/>
          </a:stretch>
        </p:blipFill>
        <p:spPr bwMode="auto">
          <a:xfrm>
            <a:off x="2514600" y="304800"/>
            <a:ext cx="4366491" cy="2362200"/>
          </a:xfrm>
          <a:prstGeom prst="rect"/>
          <a:noFill/>
          <a:ln>
            <a:no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9" name=""/>
        <p:cNvGrpSpPr/>
        <p:nvPr/>
      </p:nvGrpSpPr>
      <p:grpSpPr>
        <a:xfrm>
          <a:off x="0" y="0"/>
          <a:ext cx="0" cy="0"/>
          <a:chOff x="0" y="0"/>
          <a:chExt cx="0" cy="0"/>
        </a:xfrm>
      </p:grpSpPr>
      <p:sp>
        <p:nvSpPr>
          <p:cNvPr id="1048619" name="Title 1"/>
          <p:cNvSpPr>
            <a:spLocks noGrp="1"/>
          </p:cNvSpPr>
          <p:nvPr>
            <p:ph type="title"/>
          </p:nvPr>
        </p:nvSpPr>
        <p:spPr>
          <a:xfrm>
            <a:off x="457200" y="274638"/>
            <a:ext cx="8229600" cy="3916362"/>
          </a:xfrm>
        </p:spPr>
        <p:txBody>
          <a:bodyPr>
            <a:normAutofit/>
          </a:bodyPr>
          <a:p>
            <a:r>
              <a:rPr dirty="0" sz="3200" lang="en-US" smtClean="0">
                <a:solidFill>
                  <a:schemeClr val="accent1">
                    <a:lumMod val="75000"/>
                  </a:schemeClr>
                </a:solidFill>
                <a:effectLst/>
                <a:latin typeface="Arial" pitchFamily="34" charset="0"/>
                <a:cs typeface="Arial" pitchFamily="34" charset="0"/>
              </a:rPr>
              <a:t>7.	DIGITAL </a:t>
            </a:r>
            <a:r>
              <a:rPr dirty="0" sz="3200" lang="en-US">
                <a:solidFill>
                  <a:schemeClr val="accent1">
                    <a:lumMod val="75000"/>
                  </a:schemeClr>
                </a:solidFill>
                <a:effectLst/>
                <a:latin typeface="Arial" pitchFamily="34" charset="0"/>
                <a:cs typeface="Arial" pitchFamily="34" charset="0"/>
              </a:rPr>
              <a:t>ECONOMY: </a:t>
            </a:r>
            <a:r>
              <a:rPr dirty="0" sz="3200" lang="en-US">
                <a:solidFill>
                  <a:schemeClr val="bg1"/>
                </a:solidFill>
                <a:effectLst/>
                <a:latin typeface="Arial" pitchFamily="34" charset="0"/>
                <a:cs typeface="Arial" pitchFamily="34" charset="0"/>
              </a:rPr>
              <a:t>Investment opportunities in Fibre Optic Infrastructure to deliver broad band connection to Private Sectors, Numerous Tertiary &amp; Basic Educational Institutions, Hospitals and our Airports for increased Internet Service Spread</a:t>
            </a:r>
            <a:endParaRPr dirty="0" sz="3200" lang="en-US"/>
          </a:p>
        </p:txBody>
      </p:sp>
      <p:pic>
        <p:nvPicPr>
          <p:cNvPr id="2097163" name="Picture 2"/>
          <p:cNvPicPr>
            <a:picLocks noChangeAspect="1" noChangeArrowheads="1"/>
          </p:cNvPicPr>
          <p:nvPr/>
        </p:nvPicPr>
        <p:blipFill>
          <a:blip xmlns:r="http://schemas.openxmlformats.org/officeDocument/2006/relationships" r:embed="rId1"/>
          <a:srcRect/>
          <a:stretch>
            <a:fillRect/>
          </a:stretch>
        </p:blipFill>
        <p:spPr bwMode="auto">
          <a:xfrm>
            <a:off x="6075082" y="3443288"/>
            <a:ext cx="3068918" cy="3414712"/>
          </a:xfrm>
          <a:prstGeom prst="rect"/>
          <a:noFill/>
          <a:ln>
            <a:noFill/>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0" name="Content Placeholder 1"/>
          <p:cNvSpPr>
            <a:spLocks noGrp="1"/>
          </p:cNvSpPr>
          <p:nvPr>
            <p:ph idx="1"/>
          </p:nvPr>
        </p:nvSpPr>
        <p:spPr>
          <a:xfrm>
            <a:off x="457200" y="1219200"/>
            <a:ext cx="8229600" cy="5105400"/>
          </a:xfrm>
        </p:spPr>
        <p:txBody>
          <a:bodyPr>
            <a:noAutofit/>
          </a:bodyPr>
          <a:p>
            <a:pPr indent="0" marL="109728">
              <a:buNone/>
            </a:pPr>
            <a:r>
              <a:rPr b="1" dirty="0" sz="2000" lang="en-US">
                <a:solidFill>
                  <a:schemeClr val="accent1">
                    <a:lumMod val="75000"/>
                  </a:schemeClr>
                </a:solidFill>
                <a:latin typeface="Arial" pitchFamily="34" charset="0"/>
                <a:cs typeface="Arial" pitchFamily="34" charset="0"/>
              </a:rPr>
              <a:t>I.	GEOGRAPHY </a:t>
            </a:r>
            <a:r>
              <a:rPr dirty="0" sz="1800" lang="en-US">
                <a:latin typeface="Arial" pitchFamily="34" charset="0"/>
                <a:cs typeface="Arial" pitchFamily="34" charset="0"/>
              </a:rPr>
              <a:t>- </a:t>
            </a:r>
            <a:r>
              <a:rPr b="1" dirty="0" sz="1800" lang="en-US">
                <a:latin typeface="Arial" pitchFamily="34" charset="0"/>
                <a:cs typeface="Arial" pitchFamily="34" charset="0"/>
              </a:rPr>
              <a:t>Delta State is strategically located in the South-South Geo-political Zone of Nigeria. It is the only State with 6 Economic/Commercial Nerve Centers: Warri, Ughelli, Agbor, Kwale, Sapele and Asaba. As an Oil &amp; Gas rich State, it produces over </a:t>
            </a:r>
            <a:r>
              <a:rPr b="1" dirty="0" sz="1800" lang="en-US">
                <a:latin typeface="Arial" pitchFamily="34" charset="0"/>
                <a:cs typeface="Arial" pitchFamily="34" charset="0"/>
              </a:rPr>
              <a:t>3</a:t>
            </a:r>
            <a:r>
              <a:rPr b="1" dirty="0" sz="1800" lang="en-US">
                <a:latin typeface="Arial" pitchFamily="34" charset="0"/>
                <a:cs typeface="Arial" pitchFamily="34" charset="0"/>
              </a:rPr>
              <a:t>0% of the Country’s Oil &amp; Gas which accounts for a significant amount of the Country’s current foreign exchange earnings. Delta State straddles the Atlantic coast and it is bounded in the East by 3 States-Anambra, Imo, and Rivers State, in the North/North West – Edo</a:t>
            </a:r>
            <a:r>
              <a:rPr b="1" dirty="0" sz="1800" lang="en-US">
                <a:latin typeface="Arial" pitchFamily="34" charset="0"/>
                <a:cs typeface="Arial" pitchFamily="34" charset="0"/>
              </a:rPr>
              <a:t> </a:t>
            </a:r>
            <a:r>
              <a:rPr b="1" dirty="0" sz="1800" lang="en-US">
                <a:latin typeface="Arial" pitchFamily="34" charset="0"/>
                <a:cs typeface="Arial" pitchFamily="34" charset="0"/>
              </a:rPr>
              <a:t>a</a:t>
            </a:r>
            <a:r>
              <a:rPr b="1" dirty="0" sz="1800" lang="en-US">
                <a:latin typeface="Arial" pitchFamily="34" charset="0"/>
                <a:cs typeface="Arial" pitchFamily="34" charset="0"/>
              </a:rPr>
              <a:t>n</a:t>
            </a:r>
            <a:r>
              <a:rPr b="1" dirty="0" sz="1800" lang="en-US">
                <a:latin typeface="Arial" pitchFamily="34" charset="0"/>
                <a:cs typeface="Arial" pitchFamily="34" charset="0"/>
              </a:rPr>
              <a:t>d</a:t>
            </a:r>
            <a:r>
              <a:rPr b="1" dirty="0" sz="1800" lang="en-US">
                <a:latin typeface="Arial" pitchFamily="34" charset="0"/>
                <a:cs typeface="Arial" pitchFamily="34" charset="0"/>
              </a:rPr>
              <a:t> </a:t>
            </a:r>
            <a:r>
              <a:rPr b="1" dirty="0" sz="1800" lang="en-US">
                <a:latin typeface="Arial" pitchFamily="34" charset="0"/>
                <a:cs typeface="Arial" pitchFamily="34" charset="0"/>
              </a:rPr>
              <a:t>Ondo and in the South –</a:t>
            </a:r>
            <a:r>
              <a:rPr b="1" dirty="0" sz="1800" lang="en-US" err="1">
                <a:latin typeface="Arial" pitchFamily="34" charset="0"/>
                <a:cs typeface="Arial" pitchFamily="34" charset="0"/>
              </a:rPr>
              <a:t>Bayelsa</a:t>
            </a:r>
            <a:r>
              <a:rPr b="1" dirty="0" sz="1800" lang="en-US">
                <a:latin typeface="Arial" pitchFamily="34" charset="0"/>
                <a:cs typeface="Arial" pitchFamily="34" charset="0"/>
              </a:rPr>
              <a:t>.</a:t>
            </a:r>
            <a:endParaRPr altLang="en-US" lang="zh-CN"/>
          </a:p>
          <a:p>
            <a:pPr indent="0" marL="109728">
              <a:buNone/>
            </a:pPr>
            <a:r>
              <a:rPr b="1" dirty="0" sz="1800" lang="en-US">
                <a:latin typeface="Arial" pitchFamily="34" charset="0"/>
                <a:cs typeface="Arial" pitchFamily="34" charset="0"/>
              </a:rPr>
              <a:t>Total area- 18,050 Sq. KM</a:t>
            </a:r>
          </a:p>
          <a:p>
            <a:pPr indent="0" marL="109728">
              <a:buNone/>
            </a:pPr>
            <a:r>
              <a:rPr b="1" dirty="0" sz="1800" lang="en-US">
                <a:latin typeface="Arial" pitchFamily="34" charset="0"/>
                <a:cs typeface="Arial" pitchFamily="34" charset="0"/>
              </a:rPr>
              <a:t>Land coverage – 60%,</a:t>
            </a:r>
          </a:p>
          <a:p>
            <a:pPr indent="0" marL="109728">
              <a:buNone/>
            </a:pPr>
            <a:r>
              <a:rPr b="1" dirty="0" sz="1800" lang="en-US">
                <a:latin typeface="Arial" pitchFamily="34" charset="0"/>
                <a:cs typeface="Arial" pitchFamily="34" charset="0"/>
              </a:rPr>
              <a:t>Large Coastline – 163KM (40%)</a:t>
            </a:r>
          </a:p>
          <a:p>
            <a:pPr indent="0" marL="109728">
              <a:buNone/>
            </a:pPr>
            <a:endParaRPr b="1" dirty="0" sz="1100" lang="en-US" u="sng" smtClean="0">
              <a:solidFill>
                <a:schemeClr val="accent1">
                  <a:lumMod val="75000"/>
                </a:schemeClr>
              </a:solidFill>
              <a:latin typeface="Arial" pitchFamily="34" charset="0"/>
              <a:cs typeface="Arial" pitchFamily="34" charset="0"/>
            </a:endParaRPr>
          </a:p>
          <a:p>
            <a:pPr indent="0" marL="109728">
              <a:buNone/>
            </a:pPr>
            <a:r>
              <a:rPr b="1" dirty="0" sz="2000" lang="en-US" smtClean="0">
                <a:solidFill>
                  <a:schemeClr val="accent1">
                    <a:lumMod val="75000"/>
                  </a:schemeClr>
                </a:solidFill>
                <a:latin typeface="Arial" pitchFamily="34" charset="0"/>
                <a:cs typeface="Arial" pitchFamily="34" charset="0"/>
              </a:rPr>
              <a:t>II</a:t>
            </a:r>
            <a:r>
              <a:rPr b="1" dirty="0" sz="2000" lang="en-US">
                <a:solidFill>
                  <a:schemeClr val="accent1">
                    <a:lumMod val="75000"/>
                  </a:schemeClr>
                </a:solidFill>
                <a:latin typeface="Arial" pitchFamily="34" charset="0"/>
                <a:cs typeface="Arial" pitchFamily="34" charset="0"/>
              </a:rPr>
              <a:t>.	DEMOGRAPHY </a:t>
            </a:r>
            <a:r>
              <a:rPr b="1" dirty="0" sz="1800" lang="en-US">
                <a:latin typeface="Arial" pitchFamily="34" charset="0"/>
                <a:cs typeface="Arial" pitchFamily="34" charset="0"/>
              </a:rPr>
              <a:t>- 6,</a:t>
            </a:r>
            <a:r>
              <a:rPr b="1" dirty="0" sz="1800" lang="en-US">
                <a:latin typeface="Arial" pitchFamily="34" charset="0"/>
                <a:cs typeface="Arial" pitchFamily="34" charset="0"/>
              </a:rPr>
              <a:t>5</a:t>
            </a:r>
            <a:r>
              <a:rPr b="1" dirty="0" sz="1800" lang="en-US">
                <a:latin typeface="Arial" pitchFamily="34" charset="0"/>
                <a:cs typeface="Arial" pitchFamily="34" charset="0"/>
              </a:rPr>
              <a:t>2</a:t>
            </a:r>
            <a:r>
              <a:rPr b="1" dirty="0" sz="1800" lang="en-US">
                <a:latin typeface="Arial" pitchFamily="34" charset="0"/>
                <a:cs typeface="Arial" pitchFamily="34" charset="0"/>
              </a:rPr>
              <a:t>7,543 {Male- 3.</a:t>
            </a:r>
            <a:r>
              <a:rPr b="1" dirty="0" sz="1800" lang="en-US">
                <a:latin typeface="Arial" pitchFamily="34" charset="0"/>
                <a:cs typeface="Arial" pitchFamily="34" charset="0"/>
              </a:rPr>
              <a:t>2</a:t>
            </a:r>
            <a:r>
              <a:rPr b="1" dirty="0" sz="1800" lang="en-US">
                <a:latin typeface="Arial" pitchFamily="34" charset="0"/>
                <a:cs typeface="Arial" pitchFamily="34" charset="0"/>
              </a:rPr>
              <a:t>79,210; Female – 2,958,</a:t>
            </a:r>
            <a:r>
              <a:rPr b="1" dirty="0" sz="1800" lang="en-US">
                <a:latin typeface="Arial" pitchFamily="34" charset="0"/>
                <a:cs typeface="Arial" pitchFamily="34" charset="0"/>
              </a:rPr>
              <a:t>5</a:t>
            </a:r>
            <a:r>
              <a:rPr b="1" dirty="0" sz="1800" lang="en-US">
                <a:latin typeface="Arial" pitchFamily="34" charset="0"/>
                <a:cs typeface="Arial" pitchFamily="34" charset="0"/>
              </a:rPr>
              <a:t>57} Active youth population of over 67%</a:t>
            </a:r>
            <a:endParaRPr altLang="en-US" lang="zh-CN"/>
          </a:p>
          <a:p>
            <a:pPr indent="0" marL="109728">
              <a:buNone/>
            </a:pPr>
            <a:endParaRPr b="1" dirty="0" sz="1100" lang="en-US" u="sng" smtClean="0">
              <a:solidFill>
                <a:schemeClr val="accent1">
                  <a:lumMod val="75000"/>
                </a:schemeClr>
              </a:solidFill>
              <a:latin typeface="Arial" pitchFamily="34" charset="0"/>
              <a:cs typeface="Arial" pitchFamily="34" charset="0"/>
            </a:endParaRPr>
          </a:p>
          <a:p>
            <a:endParaRPr b="1" dirty="0" sz="1400" lang="en-US">
              <a:latin typeface="Arial" pitchFamily="34" charset="0"/>
              <a:cs typeface="Arial" pitchFamily="34" charset="0"/>
            </a:endParaRPr>
          </a:p>
        </p:txBody>
      </p:sp>
      <p:sp>
        <p:nvSpPr>
          <p:cNvPr id="1048621" name="Title 2"/>
          <p:cNvSpPr>
            <a:spLocks noGrp="1"/>
          </p:cNvSpPr>
          <p:nvPr>
            <p:ph type="title"/>
          </p:nvPr>
        </p:nvSpPr>
        <p:spPr>
          <a:xfrm>
            <a:off x="457200" y="274638"/>
            <a:ext cx="8229600" cy="944562"/>
          </a:xfrm>
        </p:spPr>
        <p:txBody>
          <a:bodyPr>
            <a:normAutofit fontScale="90244"/>
          </a:bodyPr>
          <a:p>
            <a:pPr algn="ctr"/>
            <a:r>
              <a:rPr dirty="0" lang="en-US" smtClean="0">
                <a:solidFill>
                  <a:schemeClr val="accent1">
                    <a:lumMod val="75000"/>
                  </a:schemeClr>
                </a:solidFill>
              </a:rPr>
              <a:t>COMPETITIVE ADVANTAGES OF DELTA STATE</a:t>
            </a:r>
            <a:endParaRPr dirty="0" lang="en-US">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25" name="Rectangle 1"/>
          <p:cNvSpPr/>
          <p:nvPr/>
        </p:nvSpPr>
        <p:spPr>
          <a:xfrm>
            <a:off x="304800" y="381000"/>
            <a:ext cx="8229600" cy="5463540"/>
          </a:xfrm>
          <a:prstGeom prst="rect"/>
        </p:spPr>
        <p:txBody>
          <a:bodyPr wrap="square">
            <a:spAutoFit/>
          </a:bodyPr>
          <a:p>
            <a:pPr indent="0" marL="109728">
              <a:buNone/>
            </a:pPr>
            <a:r>
              <a:rPr b="1" dirty="0" sz="2000" lang="en-US" smtClean="0">
                <a:solidFill>
                  <a:schemeClr val="accent1">
                    <a:lumMod val="75000"/>
                  </a:schemeClr>
                </a:solidFill>
                <a:latin typeface="Arial" pitchFamily="34" charset="0"/>
                <a:cs typeface="Arial" pitchFamily="34" charset="0"/>
              </a:rPr>
              <a:t>III.	FOUR (4) SEAPORTS AND </a:t>
            </a:r>
            <a:r>
              <a:rPr b="1" dirty="0" sz="2000" lang="en-US" smtClean="0">
                <a:solidFill>
                  <a:schemeClr val="accent1">
                    <a:lumMod val="75000"/>
                  </a:schemeClr>
                </a:solidFill>
                <a:latin typeface="Arial" pitchFamily="34" charset="0"/>
                <a:cs typeface="Arial" pitchFamily="34" charset="0"/>
              </a:rPr>
              <a:t>T</a:t>
            </a:r>
            <a:r>
              <a:rPr b="1" dirty="0" sz="2000" lang="en-US" smtClean="0">
                <a:solidFill>
                  <a:schemeClr val="accent1">
                    <a:lumMod val="75000"/>
                  </a:schemeClr>
                </a:solidFill>
                <a:latin typeface="Arial" pitchFamily="34" charset="0"/>
                <a:cs typeface="Arial" pitchFamily="34" charset="0"/>
              </a:rPr>
              <a:t>W</a:t>
            </a:r>
            <a:r>
              <a:rPr b="1" dirty="0" sz="2000" lang="en-US" smtClean="0">
                <a:solidFill>
                  <a:schemeClr val="accent1">
                    <a:lumMod val="75000"/>
                  </a:schemeClr>
                </a:solidFill>
                <a:latin typeface="Arial" pitchFamily="34" charset="0"/>
                <a:cs typeface="Arial" pitchFamily="34" charset="0"/>
              </a:rPr>
              <a:t>O</a:t>
            </a:r>
            <a:r>
              <a:rPr b="1" dirty="0" sz="2000" lang="en-US" smtClean="0">
                <a:solidFill>
                  <a:schemeClr val="accent1">
                    <a:lumMod val="75000"/>
                  </a:schemeClr>
                </a:solidFill>
                <a:latin typeface="Arial" pitchFamily="34" charset="0"/>
                <a:cs typeface="Arial" pitchFamily="34" charset="0"/>
              </a:rPr>
              <a:t> </a:t>
            </a:r>
            <a:r>
              <a:rPr b="1" dirty="0" sz="2000" lang="en-US" smtClean="0">
                <a:solidFill>
                  <a:schemeClr val="accent1">
                    <a:lumMod val="75000"/>
                  </a:schemeClr>
                </a:solidFill>
                <a:latin typeface="Arial" pitchFamily="34" charset="0"/>
                <a:cs typeface="Arial" pitchFamily="34" charset="0"/>
              </a:rPr>
              <a:t>(</a:t>
            </a:r>
            <a:r>
              <a:rPr b="1" dirty="0" sz="2000" lang="en-US" smtClean="0">
                <a:solidFill>
                  <a:schemeClr val="accent1">
                    <a:lumMod val="75000"/>
                  </a:schemeClr>
                </a:solidFill>
                <a:latin typeface="Arial" pitchFamily="34" charset="0"/>
                <a:cs typeface="Arial" pitchFamily="34" charset="0"/>
              </a:rPr>
              <a:t>2</a:t>
            </a:r>
            <a:r>
              <a:rPr b="1" dirty="0" sz="2000" lang="en-US" smtClean="0">
                <a:solidFill>
                  <a:schemeClr val="accent1">
                    <a:lumMod val="75000"/>
                  </a:schemeClr>
                </a:solidFill>
                <a:latin typeface="Arial" pitchFamily="34" charset="0"/>
                <a:cs typeface="Arial" pitchFamily="34" charset="0"/>
              </a:rPr>
              <a:t>) PETROLEUM TERMINALS</a:t>
            </a:r>
            <a:r>
              <a:rPr dirty="0" lang="en-US">
                <a:latin typeface="Arial" pitchFamily="34" charset="0"/>
                <a:cs typeface="Arial" pitchFamily="34" charset="0"/>
              </a:rPr>
              <a:t>: </a:t>
            </a:r>
            <a:r>
              <a:rPr b="1" dirty="0" lang="en-US">
                <a:latin typeface="Arial" pitchFamily="34" charset="0"/>
                <a:cs typeface="Arial" pitchFamily="34" charset="0"/>
              </a:rPr>
              <a:t>Delta State is the only State in Nigeria with 4 Seaports.</a:t>
            </a:r>
            <a:endParaRPr altLang="en-US" lang="zh-CN"/>
          </a:p>
          <a:p>
            <a:pPr indent="0" marL="109728">
              <a:buNone/>
            </a:pPr>
            <a:r>
              <a:rPr b="1" dirty="0" lang="en-US" smtClean="0">
                <a:latin typeface="Arial" pitchFamily="34" charset="0"/>
                <a:cs typeface="Arial" pitchFamily="34" charset="0"/>
              </a:rPr>
              <a:t>	a) </a:t>
            </a:r>
            <a:r>
              <a:rPr b="1" dirty="0" lang="en-US">
                <a:latin typeface="Arial" pitchFamily="34" charset="0"/>
                <a:cs typeface="Arial" pitchFamily="34" charset="0"/>
              </a:rPr>
              <a:t>Seaports:	</a:t>
            </a:r>
            <a:r>
              <a:rPr b="1" dirty="0" lang="en-US">
                <a:latin typeface="Arial" pitchFamily="34" charset="0"/>
                <a:cs typeface="Arial" pitchFamily="34" charset="0"/>
              </a:rPr>
              <a:t>K</a:t>
            </a:r>
            <a:r>
              <a:rPr b="1" dirty="0" lang="en-US">
                <a:latin typeface="Arial" pitchFamily="34" charset="0"/>
                <a:cs typeface="Arial" pitchFamily="34" charset="0"/>
              </a:rPr>
              <a:t>o</a:t>
            </a:r>
            <a:r>
              <a:rPr b="1" dirty="0" lang="en-US">
                <a:latin typeface="Arial" pitchFamily="34" charset="0"/>
                <a:cs typeface="Arial" pitchFamily="34" charset="0"/>
              </a:rPr>
              <a:t>k</a:t>
            </a:r>
            <a:r>
              <a:rPr b="1" dirty="0" lang="en-US">
                <a:latin typeface="Arial" pitchFamily="34" charset="0"/>
                <a:cs typeface="Arial" pitchFamily="34" charset="0"/>
              </a:rPr>
              <a:t>o</a:t>
            </a:r>
            <a:r>
              <a:rPr b="1" dirty="0" lang="en-US">
                <a:latin typeface="Arial" pitchFamily="34" charset="0"/>
                <a:cs typeface="Arial" pitchFamily="34" charset="0"/>
              </a:rPr>
              <a:t>,</a:t>
            </a:r>
            <a:r>
              <a:rPr b="1" dirty="0" lang="en-US">
                <a:latin typeface="Arial" pitchFamily="34" charset="0"/>
                <a:cs typeface="Arial" pitchFamily="34" charset="0"/>
              </a:rPr>
              <a:t> </a:t>
            </a:r>
            <a:r>
              <a:rPr b="1" dirty="0" lang="en-US">
                <a:latin typeface="Arial" pitchFamily="34" charset="0"/>
                <a:cs typeface="Arial" pitchFamily="34" charset="0"/>
              </a:rPr>
              <a:t>Warri, Burutu, </a:t>
            </a:r>
            <a:r>
              <a:rPr b="1" dirty="0" lang="en-US">
                <a:latin typeface="Arial" pitchFamily="34" charset="0"/>
                <a:cs typeface="Arial" pitchFamily="34" charset="0"/>
              </a:rPr>
              <a:t>a</a:t>
            </a:r>
            <a:r>
              <a:rPr b="1" dirty="0" lang="en-US">
                <a:latin typeface="Arial" pitchFamily="34" charset="0"/>
                <a:cs typeface="Arial" pitchFamily="34" charset="0"/>
              </a:rPr>
              <a:t>n</a:t>
            </a:r>
            <a:r>
              <a:rPr b="1" dirty="0" lang="en-US">
                <a:latin typeface="Arial" pitchFamily="34" charset="0"/>
                <a:cs typeface="Arial" pitchFamily="34" charset="0"/>
              </a:rPr>
              <a:t>d</a:t>
            </a:r>
            <a:r>
              <a:rPr b="1" dirty="0" lang="en-US">
                <a:latin typeface="Arial" pitchFamily="34" charset="0"/>
                <a:cs typeface="Arial" pitchFamily="34" charset="0"/>
              </a:rPr>
              <a:t> </a:t>
            </a:r>
            <a:r>
              <a:rPr b="1" dirty="0" lang="en-US">
                <a:latin typeface="Arial" pitchFamily="34" charset="0"/>
                <a:cs typeface="Arial" pitchFamily="34" charset="0"/>
              </a:rPr>
              <a:t>Sapele</a:t>
            </a:r>
            <a:endParaRPr altLang="en-US" lang="zh-CN"/>
          </a:p>
          <a:p>
            <a:pPr indent="0" marL="109728">
              <a:buNone/>
            </a:pPr>
            <a:r>
              <a:rPr b="1" dirty="0" lang="en-US" smtClean="0">
                <a:latin typeface="Arial" pitchFamily="34" charset="0"/>
                <a:cs typeface="Arial" pitchFamily="34" charset="0"/>
              </a:rPr>
              <a:t>	b) Petroleum </a:t>
            </a:r>
            <a:r>
              <a:rPr b="1" dirty="0" lang="en-US">
                <a:latin typeface="Arial" pitchFamily="34" charset="0"/>
                <a:cs typeface="Arial" pitchFamily="34" charset="0"/>
              </a:rPr>
              <a:t>Terminals:	Forcados</a:t>
            </a:r>
            <a:r>
              <a:rPr b="1" dirty="0" lang="en-US">
                <a:latin typeface="Arial" pitchFamily="34" charset="0"/>
                <a:cs typeface="Arial" pitchFamily="34" charset="0"/>
              </a:rPr>
              <a:t> </a:t>
            </a:r>
            <a:r>
              <a:rPr b="1" dirty="0" lang="en-US">
                <a:latin typeface="Arial" pitchFamily="34" charset="0"/>
                <a:cs typeface="Arial" pitchFamily="34" charset="0"/>
              </a:rPr>
              <a:t>a</a:t>
            </a:r>
            <a:r>
              <a:rPr b="1" dirty="0" lang="en-US">
                <a:latin typeface="Arial" pitchFamily="34" charset="0"/>
                <a:cs typeface="Arial" pitchFamily="34" charset="0"/>
              </a:rPr>
              <a:t>n</a:t>
            </a:r>
            <a:r>
              <a:rPr b="1" dirty="0" lang="en-US">
                <a:latin typeface="Arial" pitchFamily="34" charset="0"/>
                <a:cs typeface="Arial" pitchFamily="34" charset="0"/>
              </a:rPr>
              <a:t>d</a:t>
            </a:r>
            <a:r>
              <a:rPr b="1" dirty="0" lang="en-US">
                <a:latin typeface="Arial" pitchFamily="34" charset="0"/>
                <a:cs typeface="Arial" pitchFamily="34" charset="0"/>
              </a:rPr>
              <a:t> </a:t>
            </a:r>
            <a:r>
              <a:rPr b="1" dirty="0" lang="en-US">
                <a:latin typeface="Arial" pitchFamily="34" charset="0"/>
                <a:cs typeface="Arial" pitchFamily="34" charset="0"/>
              </a:rPr>
              <a:t>E</a:t>
            </a:r>
            <a:r>
              <a:rPr b="1" dirty="0" lang="en-US">
                <a:latin typeface="Arial" pitchFamily="34" charset="0"/>
                <a:cs typeface="Arial" pitchFamily="34" charset="0"/>
              </a:rPr>
              <a:t>s</a:t>
            </a:r>
            <a:r>
              <a:rPr b="1" dirty="0" lang="en-US">
                <a:latin typeface="Arial" pitchFamily="34" charset="0"/>
                <a:cs typeface="Arial" pitchFamily="34" charset="0"/>
              </a:rPr>
              <a:t>c</a:t>
            </a:r>
            <a:r>
              <a:rPr b="1" dirty="0" lang="en-US">
                <a:latin typeface="Arial" pitchFamily="34" charset="0"/>
                <a:cs typeface="Arial" pitchFamily="34" charset="0"/>
              </a:rPr>
              <a:t>r</a:t>
            </a:r>
            <a:r>
              <a:rPr b="1" dirty="0" lang="en-US">
                <a:latin typeface="Arial" pitchFamily="34" charset="0"/>
                <a:cs typeface="Arial" pitchFamily="34" charset="0"/>
              </a:rPr>
              <a:t>a</a:t>
            </a:r>
            <a:r>
              <a:rPr b="1" dirty="0" lang="en-US">
                <a:latin typeface="Arial" pitchFamily="34" charset="0"/>
                <a:cs typeface="Arial" pitchFamily="34" charset="0"/>
              </a:rPr>
              <a:t>v</a:t>
            </a:r>
            <a:r>
              <a:rPr b="1" dirty="0" lang="en-US">
                <a:latin typeface="Arial" pitchFamily="34" charset="0"/>
                <a:cs typeface="Arial" pitchFamily="34" charset="0"/>
              </a:rPr>
              <a:t>o</a:t>
            </a:r>
            <a:r>
              <a:rPr b="1" dirty="0" lang="en-US">
                <a:latin typeface="Arial" pitchFamily="34" charset="0"/>
                <a:cs typeface="Arial" pitchFamily="34" charset="0"/>
              </a:rPr>
              <a:t>s</a:t>
            </a:r>
            <a:endParaRPr altLang="en-US" lang="zh-CN"/>
          </a:p>
          <a:p>
            <a:pPr indent="0" marL="109728">
              <a:buNone/>
            </a:pPr>
            <a:r>
              <a:rPr b="1" dirty="0" lang="en-US" smtClean="0">
                <a:latin typeface="Arial" pitchFamily="34" charset="0"/>
                <a:cs typeface="Arial" pitchFamily="34" charset="0"/>
              </a:rPr>
              <a:t>	c) </a:t>
            </a:r>
            <a:r>
              <a:rPr b="1" dirty="0" lang="en-US">
                <a:latin typeface="Arial" pitchFamily="34" charset="0"/>
                <a:cs typeface="Arial" pitchFamily="34" charset="0"/>
              </a:rPr>
              <a:t>Deepest Inland Water Way in Africa:	River Ethiope</a:t>
            </a:r>
          </a:p>
          <a:p>
            <a:endParaRPr dirty="0" lang="en-US" smtClean="0"/>
          </a:p>
          <a:p>
            <a:r>
              <a:rPr b="1" dirty="0" lang="en-US" smtClean="0">
                <a:solidFill>
                  <a:schemeClr val="accent1">
                    <a:lumMod val="75000"/>
                  </a:schemeClr>
                </a:solidFill>
                <a:latin typeface="Arial" pitchFamily="34" charset="0"/>
                <a:cs typeface="Arial" pitchFamily="34" charset="0"/>
              </a:rPr>
              <a:t>IV.	INTERNATIONAL AIRPORTS</a:t>
            </a:r>
            <a:r>
              <a:rPr dirty="0" lang="en-US" smtClean="0">
                <a:latin typeface="Arial" pitchFamily="34" charset="0"/>
                <a:cs typeface="Arial" pitchFamily="34" charset="0"/>
              </a:rPr>
              <a:t>: </a:t>
            </a:r>
            <a:r>
              <a:rPr b="1" dirty="0" lang="en-US" smtClean="0">
                <a:latin typeface="Arial" pitchFamily="34" charset="0"/>
                <a:cs typeface="Arial" pitchFamily="34" charset="0"/>
              </a:rPr>
              <a:t>Delta State has three(3) Airports</a:t>
            </a:r>
          </a:p>
          <a:p>
            <a:r>
              <a:rPr b="1" dirty="0" lang="en-US" smtClean="0">
                <a:latin typeface="Arial" pitchFamily="34" charset="0"/>
                <a:cs typeface="Arial" pitchFamily="34" charset="0"/>
              </a:rPr>
              <a:t>	a. Asaba International &amp;Cargo Airport</a:t>
            </a:r>
          </a:p>
          <a:p>
            <a:r>
              <a:rPr b="1" dirty="0" lang="en-US" smtClean="0">
                <a:latin typeface="Arial" pitchFamily="34" charset="0"/>
                <a:cs typeface="Arial" pitchFamily="34" charset="0"/>
              </a:rPr>
              <a:t>	b. </a:t>
            </a:r>
            <a:r>
              <a:rPr b="1" dirty="0" lang="en-US" err="1" smtClean="0">
                <a:latin typeface="Arial" pitchFamily="34" charset="0"/>
                <a:cs typeface="Arial" pitchFamily="34" charset="0"/>
              </a:rPr>
              <a:t>Osubi</a:t>
            </a:r>
            <a:r>
              <a:rPr b="1" dirty="0" lang="en-US" smtClean="0">
                <a:latin typeface="Arial" pitchFamily="34" charset="0"/>
                <a:cs typeface="Arial" pitchFamily="34" charset="0"/>
              </a:rPr>
              <a:t> Airport</a:t>
            </a:r>
          </a:p>
          <a:p>
            <a:r>
              <a:rPr b="1" dirty="0" lang="en-US" smtClean="0">
                <a:latin typeface="Arial" pitchFamily="34" charset="0"/>
                <a:cs typeface="Arial" pitchFamily="34" charset="0"/>
              </a:rPr>
              <a:t>	c. Escravos Airport</a:t>
            </a:r>
          </a:p>
          <a:p>
            <a:endParaRPr b="1" dirty="0" lang="en-US" smtClean="0">
              <a:solidFill>
                <a:schemeClr val="accent1">
                  <a:lumMod val="75000"/>
                </a:schemeClr>
              </a:solidFill>
              <a:latin typeface="Arial" pitchFamily="34" charset="0"/>
              <a:cs typeface="Arial" pitchFamily="34" charset="0"/>
            </a:endParaRPr>
          </a:p>
          <a:p>
            <a:r>
              <a:rPr b="1" dirty="0" lang="en-US" smtClean="0">
                <a:solidFill>
                  <a:schemeClr val="accent1">
                    <a:lumMod val="75000"/>
                  </a:schemeClr>
                </a:solidFill>
                <a:latin typeface="Arial" pitchFamily="34" charset="0"/>
                <a:cs typeface="Arial" pitchFamily="34" charset="0"/>
              </a:rPr>
              <a:t>V.	RAILWAY- </a:t>
            </a:r>
            <a:r>
              <a:rPr b="1" dirty="0" lang="en-US" smtClean="0">
                <a:latin typeface="Arial" pitchFamily="34" charset="0"/>
                <a:cs typeface="Arial" pitchFamily="34" charset="0"/>
              </a:rPr>
              <a:t>there exist a railway from Warri-Agbor-Abuja</a:t>
            </a:r>
          </a:p>
          <a:p>
            <a:endParaRPr b="1" dirty="0" lang="en-US" smtClean="0">
              <a:solidFill>
                <a:schemeClr val="accent1">
                  <a:lumMod val="75000"/>
                </a:schemeClr>
              </a:solidFill>
              <a:latin typeface="Arial" pitchFamily="34" charset="0"/>
              <a:cs typeface="Arial" pitchFamily="34" charset="0"/>
            </a:endParaRPr>
          </a:p>
          <a:p>
            <a:r>
              <a:rPr b="1" dirty="0" lang="en-US" smtClean="0">
                <a:solidFill>
                  <a:schemeClr val="accent1">
                    <a:lumMod val="75000"/>
                  </a:schemeClr>
                </a:solidFill>
                <a:latin typeface="Arial" pitchFamily="34" charset="0"/>
                <a:cs typeface="Arial" pitchFamily="34" charset="0"/>
              </a:rPr>
              <a:t>VI.	ABUNDANT NATURAL &amp;MINERAL RESOURCES</a:t>
            </a:r>
          </a:p>
          <a:p>
            <a:r>
              <a:rPr b="1" dirty="0" lang="en-US" smtClean="0">
                <a:latin typeface="Arial" pitchFamily="34" charset="0"/>
                <a:cs typeface="Arial" pitchFamily="34" charset="0"/>
              </a:rPr>
              <a:t>	a. Crude oil</a:t>
            </a:r>
          </a:p>
          <a:p>
            <a:r>
              <a:rPr b="1" dirty="0" lang="en-US" smtClean="0">
                <a:latin typeface="Arial" pitchFamily="34" charset="0"/>
                <a:cs typeface="Arial" pitchFamily="34" charset="0"/>
              </a:rPr>
              <a:t>	b. Gas</a:t>
            </a:r>
          </a:p>
          <a:p>
            <a:r>
              <a:rPr b="1" dirty="0" lang="en-US" smtClean="0">
                <a:latin typeface="Arial" pitchFamily="34" charset="0"/>
                <a:cs typeface="Arial" pitchFamily="34" charset="0"/>
              </a:rPr>
              <a:t>	c. Lignite (Brown coal)</a:t>
            </a:r>
          </a:p>
          <a:p>
            <a:r>
              <a:rPr b="1" dirty="0" lang="en-US" smtClean="0">
                <a:latin typeface="Arial" pitchFamily="34" charset="0"/>
                <a:cs typeface="Arial" pitchFamily="34" charset="0"/>
              </a:rPr>
              <a:t>	d. Silica (Premium quality)</a:t>
            </a:r>
          </a:p>
          <a:p>
            <a:r>
              <a:rPr b="1" dirty="0" lang="en-US" smtClean="0">
                <a:latin typeface="Arial" pitchFamily="34" charset="0"/>
                <a:cs typeface="Arial" pitchFamily="34" charset="0"/>
              </a:rPr>
              <a:t>	e. Kaolin (Commercial quantity)</a:t>
            </a:r>
          </a:p>
          <a:p>
            <a:r>
              <a:rPr b="1" dirty="0" lang="en-US" smtClean="0">
                <a:latin typeface="Arial" pitchFamily="34" charset="0"/>
                <a:cs typeface="Arial" pitchFamily="34" charset="0"/>
              </a:rPr>
              <a:t>	f. Clay (Commercial quantity)</a:t>
            </a:r>
            <a:endParaRPr b="1" dirty="0" lang="en-US">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26" name="Rectangle 1"/>
          <p:cNvSpPr/>
          <p:nvPr/>
        </p:nvSpPr>
        <p:spPr>
          <a:xfrm>
            <a:off x="304800" y="152400"/>
            <a:ext cx="8153400" cy="5641340"/>
          </a:xfrm>
          <a:prstGeom prst="rect"/>
        </p:spPr>
        <p:txBody>
          <a:bodyPr wrap="square">
            <a:spAutoFit/>
          </a:bodyPr>
          <a:p>
            <a:r>
              <a:rPr b="1" dirty="0" sz="1600" lang="en-US" smtClean="0">
                <a:solidFill>
                  <a:schemeClr val="accent1">
                    <a:lumMod val="75000"/>
                  </a:schemeClr>
                </a:solidFill>
                <a:latin typeface="Arial" pitchFamily="34" charset="0"/>
                <a:cs typeface="Arial" pitchFamily="34" charset="0"/>
              </a:rPr>
              <a:t>VII.	AGRICULTURAL PRODUCE</a:t>
            </a:r>
          </a:p>
          <a:p>
            <a:r>
              <a:rPr b="1" dirty="0" sz="1600" lang="en-US" smtClean="0">
                <a:latin typeface="Arial" pitchFamily="34" charset="0"/>
                <a:cs typeface="Arial" pitchFamily="34" charset="0"/>
              </a:rPr>
              <a:t>	a. Oil palm</a:t>
            </a:r>
          </a:p>
          <a:p>
            <a:r>
              <a:rPr b="1" dirty="0" sz="1600" lang="en-US" smtClean="0">
                <a:latin typeface="Arial" pitchFamily="34" charset="0"/>
                <a:cs typeface="Arial" pitchFamily="34" charset="0"/>
              </a:rPr>
              <a:t>	b. Cassava</a:t>
            </a:r>
          </a:p>
          <a:p>
            <a:r>
              <a:rPr b="1" dirty="0" sz="1600" lang="en-US" smtClean="0">
                <a:latin typeface="Arial" pitchFamily="34" charset="0"/>
                <a:cs typeface="Arial" pitchFamily="34" charset="0"/>
              </a:rPr>
              <a:t>	c. Maize</a:t>
            </a:r>
          </a:p>
          <a:p>
            <a:r>
              <a:rPr b="1" dirty="0" sz="1600" lang="en-US" smtClean="0">
                <a:latin typeface="Arial" pitchFamily="34" charset="0"/>
                <a:cs typeface="Arial" pitchFamily="34" charset="0"/>
              </a:rPr>
              <a:t>	d. Tomatoes</a:t>
            </a:r>
          </a:p>
          <a:p>
            <a:r>
              <a:rPr b="1" dirty="0" sz="1600" lang="en-US" smtClean="0">
                <a:latin typeface="Arial" pitchFamily="34" charset="0"/>
                <a:cs typeface="Arial" pitchFamily="34" charset="0"/>
              </a:rPr>
              <a:t>	e. Rice</a:t>
            </a:r>
          </a:p>
          <a:p>
            <a:r>
              <a:rPr b="1" dirty="0" sz="1600" lang="en-US" smtClean="0">
                <a:latin typeface="Arial" pitchFamily="34" charset="0"/>
                <a:cs typeface="Arial" pitchFamily="34" charset="0"/>
              </a:rPr>
              <a:t>	f. Vegetables </a:t>
            </a:r>
          </a:p>
          <a:p>
            <a:endParaRPr b="1" dirty="0" sz="1600" lang="en-US" smtClean="0">
              <a:latin typeface="Arial" pitchFamily="34" charset="0"/>
              <a:cs typeface="Arial" pitchFamily="34" charset="0"/>
            </a:endParaRPr>
          </a:p>
          <a:p>
            <a:r>
              <a:rPr b="1" dirty="0" sz="1600" lang="en-US" smtClean="0">
                <a:solidFill>
                  <a:schemeClr val="accent1">
                    <a:lumMod val="75000"/>
                  </a:schemeClr>
                </a:solidFill>
                <a:latin typeface="Arial" pitchFamily="34" charset="0"/>
                <a:cs typeface="Arial" pitchFamily="34" charset="0"/>
              </a:rPr>
              <a:t>V</a:t>
            </a:r>
            <a:r>
              <a:rPr b="1" dirty="0" sz="1600" lang="en-US" smtClean="0">
                <a:solidFill>
                  <a:schemeClr val="accent1">
                    <a:lumMod val="75000"/>
                  </a:schemeClr>
                </a:solidFill>
                <a:latin typeface="Arial" pitchFamily="34" charset="0"/>
                <a:cs typeface="Arial" pitchFamily="34" charset="0"/>
              </a:rPr>
              <a:t>I</a:t>
            </a:r>
            <a:r>
              <a:rPr b="1" dirty="0" sz="1600" lang="en-US" smtClean="0">
                <a:solidFill>
                  <a:schemeClr val="accent1">
                    <a:lumMod val="75000"/>
                  </a:schemeClr>
                </a:solidFill>
                <a:latin typeface="Arial" pitchFamily="34" charset="0"/>
                <a:cs typeface="Arial" pitchFamily="34" charset="0"/>
              </a:rPr>
              <a:t>I</a:t>
            </a:r>
            <a:r>
              <a:rPr b="1" dirty="0" sz="1600" lang="en-US" smtClean="0">
                <a:solidFill>
                  <a:schemeClr val="accent1">
                    <a:lumMod val="75000"/>
                  </a:schemeClr>
                </a:solidFill>
                <a:latin typeface="Arial" pitchFamily="34" charset="0"/>
                <a:cs typeface="Arial" pitchFamily="34" charset="0"/>
              </a:rPr>
              <a:t>	CLEMENT WEATHER &amp; GREEN VEGETATION- </a:t>
            </a:r>
            <a:r>
              <a:rPr b="1" dirty="0" sz="1600" lang="en-US" smtClean="0">
                <a:latin typeface="Arial" pitchFamily="34" charset="0"/>
                <a:cs typeface="Arial" pitchFamily="34" charset="0"/>
              </a:rPr>
              <a:t>Our Tropical savannah &amp; Mass</a:t>
            </a:r>
            <a:r>
              <a:rPr b="1" dirty="0" sz="1600" lang="en-US" smtClean="0">
                <a:latin typeface="Arial" pitchFamily="34" charset="0"/>
                <a:cs typeface="Arial" pitchFamily="34" charset="0"/>
              </a:rPr>
              <a:t>i</a:t>
            </a:r>
            <a:r>
              <a:rPr b="1" dirty="0" sz="1600" lang="en-US" smtClean="0">
                <a:latin typeface="Arial" pitchFamily="34" charset="0"/>
                <a:cs typeface="Arial" pitchFamily="34" charset="0"/>
              </a:rPr>
              <a:t>v</a:t>
            </a:r>
            <a:r>
              <a:rPr b="1" dirty="0" sz="1600" lang="en-US" smtClean="0">
                <a:latin typeface="Arial" pitchFamily="34" charset="0"/>
                <a:cs typeface="Arial" pitchFamily="34" charset="0"/>
              </a:rPr>
              <a:t>e</a:t>
            </a:r>
            <a:r>
              <a:rPr b="1" dirty="0" sz="1600" lang="en-US" smtClean="0">
                <a:latin typeface="Arial" pitchFamily="34" charset="0"/>
                <a:cs typeface="Arial" pitchFamily="34" charset="0"/>
              </a:rPr>
              <a:t> Vegetation with abundant sunshine and rain.</a:t>
            </a:r>
            <a:endParaRPr altLang="en-US" lang="zh-CN"/>
          </a:p>
          <a:p>
            <a:endParaRPr b="1" dirty="0" sz="1600" lang="en-US" smtClean="0">
              <a:solidFill>
                <a:schemeClr val="accent1">
                  <a:lumMod val="75000"/>
                </a:schemeClr>
              </a:solidFill>
              <a:latin typeface="Arial" pitchFamily="34" charset="0"/>
              <a:cs typeface="Arial" pitchFamily="34" charset="0"/>
            </a:endParaRPr>
          </a:p>
          <a:p>
            <a:r>
              <a:rPr b="1" dirty="0" sz="1600" lang="en-US" smtClean="0">
                <a:solidFill>
                  <a:schemeClr val="accent1">
                    <a:lumMod val="75000"/>
                  </a:schemeClr>
                </a:solidFill>
                <a:latin typeface="Arial" pitchFamily="34" charset="0"/>
                <a:cs typeface="Arial" pitchFamily="34" charset="0"/>
              </a:rPr>
              <a:t>I</a:t>
            </a:r>
            <a:r>
              <a:rPr b="1" dirty="0" sz="1600" lang="en-US" smtClean="0">
                <a:solidFill>
                  <a:schemeClr val="accent1">
                    <a:lumMod val="75000"/>
                  </a:schemeClr>
                </a:solidFill>
                <a:latin typeface="Arial" pitchFamily="34" charset="0"/>
                <a:cs typeface="Arial" pitchFamily="34" charset="0"/>
              </a:rPr>
              <a:t>X</a:t>
            </a:r>
            <a:r>
              <a:rPr b="1" dirty="0" sz="1600" lang="en-US" smtClean="0">
                <a:solidFill>
                  <a:schemeClr val="accent1">
                    <a:lumMod val="75000"/>
                  </a:schemeClr>
                </a:solidFill>
                <a:latin typeface="Arial" pitchFamily="34" charset="0"/>
                <a:cs typeface="Arial" pitchFamily="34" charset="0"/>
              </a:rPr>
              <a:t>	ECONOMIC TRADE ZONES- </a:t>
            </a:r>
            <a:r>
              <a:rPr b="1" dirty="0" sz="1600" lang="en-US" smtClean="0">
                <a:latin typeface="Arial" pitchFamily="34" charset="0"/>
                <a:cs typeface="Arial" pitchFamily="34" charset="0"/>
              </a:rPr>
              <a:t>Koko free Trade Zone which operates as a free Trade Zone and Export Processing Zone. Also the Kwale Industrial Park &amp; </a:t>
            </a:r>
            <a:r>
              <a:rPr b="1" dirty="0" sz="1600" lang="en-US" err="1" smtClean="0">
                <a:latin typeface="Arial" pitchFamily="34" charset="0"/>
                <a:cs typeface="Arial" pitchFamily="34" charset="0"/>
              </a:rPr>
              <a:t>Aboh</a:t>
            </a:r>
            <a:r>
              <a:rPr b="1" dirty="0" sz="1600" lang="en-US" smtClean="0">
                <a:latin typeface="Arial" pitchFamily="34" charset="0"/>
                <a:cs typeface="Arial" pitchFamily="34" charset="0"/>
              </a:rPr>
              <a:t> </a:t>
            </a:r>
            <a:r>
              <a:rPr b="1" dirty="0" sz="1600" lang="en-US" err="1" smtClean="0">
                <a:latin typeface="Arial" pitchFamily="34" charset="0"/>
                <a:cs typeface="Arial" pitchFamily="34" charset="0"/>
              </a:rPr>
              <a:t>Ogwashi-uku</a:t>
            </a:r>
            <a:r>
              <a:rPr b="1" dirty="0" sz="1600" lang="en-US" smtClean="0">
                <a:latin typeface="Arial" pitchFamily="34" charset="0"/>
                <a:cs typeface="Arial" pitchFamily="34" charset="0"/>
              </a:rPr>
              <a:t> Agro processing Park.</a:t>
            </a:r>
            <a:endParaRPr altLang="en-US" lang="zh-CN"/>
          </a:p>
          <a:p>
            <a:endParaRPr b="1" dirty="0" sz="1600" lang="en-US" smtClean="0">
              <a:solidFill>
                <a:schemeClr val="accent1">
                  <a:lumMod val="75000"/>
                </a:schemeClr>
              </a:solidFill>
              <a:latin typeface="Arial" pitchFamily="34" charset="0"/>
              <a:cs typeface="Arial" pitchFamily="34" charset="0"/>
            </a:endParaRPr>
          </a:p>
          <a:p>
            <a:r>
              <a:rPr b="1" dirty="0" sz="1600" lang="en-US" smtClean="0">
                <a:solidFill>
                  <a:schemeClr val="accent1">
                    <a:lumMod val="75000"/>
                  </a:schemeClr>
                </a:solidFill>
                <a:latin typeface="Arial" pitchFamily="34" charset="0"/>
                <a:cs typeface="Arial" pitchFamily="34" charset="0"/>
              </a:rPr>
              <a:t>X</a:t>
            </a:r>
            <a:r>
              <a:rPr b="1" dirty="0" sz="1600" lang="en-US" smtClean="0">
                <a:solidFill>
                  <a:schemeClr val="accent1">
                    <a:lumMod val="75000"/>
                  </a:schemeClr>
                </a:solidFill>
                <a:latin typeface="Arial" pitchFamily="34" charset="0"/>
                <a:cs typeface="Arial" pitchFamily="34" charset="0"/>
              </a:rPr>
              <a:t>.</a:t>
            </a:r>
            <a:r>
              <a:rPr b="1" dirty="0" sz="1600" lang="en-US" smtClean="0">
                <a:solidFill>
                  <a:schemeClr val="accent1">
                    <a:lumMod val="75000"/>
                  </a:schemeClr>
                </a:solidFill>
                <a:latin typeface="Arial" pitchFamily="34" charset="0"/>
                <a:cs typeface="Arial" pitchFamily="34" charset="0"/>
              </a:rPr>
              <a:t>	NUMEROUS TERTIARY INSTITUTIONS</a:t>
            </a:r>
            <a:r>
              <a:rPr b="1" dirty="0" sz="1600" lang="en-US" smtClean="0">
                <a:latin typeface="Arial" pitchFamily="34" charset="0"/>
                <a:cs typeface="Arial" pitchFamily="34" charset="0"/>
              </a:rPr>
              <a:t>: Delta State has numerous Tertiary Institutions.</a:t>
            </a:r>
            <a:endParaRPr altLang="en-US" lang="zh-CN"/>
          </a:p>
          <a:p>
            <a:pPr lvl="6"/>
            <a:r>
              <a:rPr b="1" dirty="0" sz="1600" lang="en-US" smtClean="0">
                <a:latin typeface="Arial" pitchFamily="34" charset="0"/>
                <a:cs typeface="Arial" pitchFamily="34" charset="0"/>
              </a:rPr>
              <a:t>• Four (4)  State Universities</a:t>
            </a:r>
          </a:p>
          <a:p>
            <a:pPr lvl="6"/>
            <a:r>
              <a:rPr b="1" dirty="0" sz="1600" lang="en-US" smtClean="0">
                <a:latin typeface="Arial" pitchFamily="34" charset="0"/>
                <a:cs typeface="Arial" pitchFamily="34" charset="0"/>
              </a:rPr>
              <a:t>• Two (2) Federal Universities</a:t>
            </a:r>
          </a:p>
          <a:p>
            <a:pPr lvl="6"/>
            <a:r>
              <a:rPr b="1" dirty="0" sz="1600" lang="en-US" smtClean="0">
                <a:latin typeface="Arial" pitchFamily="34" charset="0"/>
                <a:cs typeface="Arial" pitchFamily="34" charset="0"/>
              </a:rPr>
              <a:t>• Twelve (12) Private Universities</a:t>
            </a:r>
          </a:p>
          <a:p>
            <a:pPr lvl="6"/>
            <a:r>
              <a:rPr b="1" dirty="0" sz="1600" lang="en-US" smtClean="0">
                <a:latin typeface="Arial" pitchFamily="34" charset="0"/>
                <a:cs typeface="Arial" pitchFamily="34" charset="0"/>
              </a:rPr>
              <a:t>• Three (3) Polytechnic</a:t>
            </a:r>
          </a:p>
          <a:p>
            <a:pPr lvl="6"/>
            <a:r>
              <a:rPr b="1" dirty="0" sz="1600" lang="en-US" smtClean="0">
                <a:latin typeface="Arial" pitchFamily="34" charset="0"/>
                <a:cs typeface="Arial" pitchFamily="34" charset="0"/>
              </a:rPr>
              <a:t>• Seven (7)Colleges of Education</a:t>
            </a:r>
          </a:p>
          <a:p>
            <a:pPr lvl="6"/>
            <a:r>
              <a:rPr b="1" dirty="0" sz="1600" lang="en-US" smtClean="0">
                <a:latin typeface="Arial" pitchFamily="34" charset="0"/>
                <a:cs typeface="Arial" pitchFamily="34" charset="0"/>
              </a:rPr>
              <a:t>• Fourteen(1</a:t>
            </a:r>
            <a:r>
              <a:rPr b="1" dirty="0" sz="1600" lang="en-US" smtClean="0">
                <a:latin typeface="Arial" pitchFamily="34" charset="0"/>
                <a:cs typeface="Arial" pitchFamily="34" charset="0"/>
              </a:rPr>
              <a:t>5</a:t>
            </a:r>
            <a:r>
              <a:rPr b="1" dirty="0" sz="1600" lang="en-US" smtClean="0">
                <a:latin typeface="Arial" pitchFamily="34" charset="0"/>
                <a:cs typeface="Arial" pitchFamily="34" charset="0"/>
              </a:rPr>
              <a:t>)</a:t>
            </a:r>
            <a:r>
              <a:rPr b="1" dirty="0" sz="1600" lang="en-US" smtClean="0">
                <a:latin typeface="Arial" pitchFamily="34" charset="0"/>
                <a:cs typeface="Arial" pitchFamily="34" charset="0"/>
              </a:rPr>
              <a:t> Tech Schools</a:t>
            </a:r>
            <a:endParaRPr b="1" dirty="0" sz="1600" lang="en-US">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27" name="Rectangle 1"/>
          <p:cNvSpPr/>
          <p:nvPr/>
        </p:nvSpPr>
        <p:spPr>
          <a:xfrm>
            <a:off x="228600" y="152400"/>
            <a:ext cx="8382000" cy="5488940"/>
          </a:xfrm>
          <a:prstGeom prst="rect"/>
        </p:spPr>
        <p:txBody>
          <a:bodyPr wrap="square">
            <a:spAutoFit/>
          </a:bodyPr>
          <a:p>
            <a:r>
              <a:rPr b="1" dirty="0" lang="en-US" smtClean="0">
                <a:solidFill>
                  <a:schemeClr val="accent1">
                    <a:lumMod val="75000"/>
                  </a:schemeClr>
                </a:solidFill>
                <a:latin typeface="Arial" pitchFamily="34" charset="0"/>
                <a:cs typeface="Arial" pitchFamily="34" charset="0"/>
              </a:rPr>
              <a:t>XI.	NATURAL ENDOWMENT/ TOURIST SITE</a:t>
            </a:r>
            <a:r>
              <a:rPr b="1" dirty="0" sz="1600" lang="en-US" smtClean="0">
                <a:latin typeface="Arial" pitchFamily="34" charset="0"/>
                <a:cs typeface="Arial" pitchFamily="34" charset="0"/>
              </a:rPr>
              <a:t>: Delta State has Numerous Tourist Site namely:</a:t>
            </a:r>
          </a:p>
          <a:p>
            <a:endParaRPr b="1" dirty="0" sz="1600" lang="en-US" smtClean="0">
              <a:solidFill>
                <a:schemeClr val="accent1">
                  <a:lumMod val="75000"/>
                </a:schemeClr>
              </a:solidFill>
              <a:latin typeface="Arial" pitchFamily="34" charset="0"/>
              <a:cs typeface="Arial" pitchFamily="34" charset="0"/>
            </a:endParaRPr>
          </a:p>
          <a:p>
            <a:r>
              <a:rPr b="1" dirty="0" sz="1600" lang="en-US" smtClean="0">
                <a:solidFill>
                  <a:schemeClr val="accent1">
                    <a:lumMod val="75000"/>
                  </a:schemeClr>
                </a:solidFill>
                <a:latin typeface="Arial" pitchFamily="34" charset="0"/>
                <a:cs typeface="Arial" pitchFamily="34" charset="0"/>
              </a:rPr>
              <a:t>A.  Historical Sites:</a:t>
            </a:r>
          </a:p>
          <a:p>
            <a:pPr indent="-285750" lvl="1" marL="742950">
              <a:buFont typeface="Wingdings" pitchFamily="2" charset="2"/>
              <a:buChar char="Ø"/>
            </a:pPr>
            <a:r>
              <a:rPr b="1" dirty="0" sz="1600" lang="en-US" err="1" smtClean="0">
                <a:latin typeface="Arial" pitchFamily="34" charset="0"/>
                <a:cs typeface="Arial" pitchFamily="34" charset="0"/>
              </a:rPr>
              <a:t>Mungo</a:t>
            </a:r>
            <a:r>
              <a:rPr b="1" dirty="0" sz="1600" lang="en-US" smtClean="0">
                <a:latin typeface="Arial" pitchFamily="34" charset="0"/>
                <a:cs typeface="Arial" pitchFamily="34" charset="0"/>
              </a:rPr>
              <a:t> Park House: A national museum showcasing the state's rich history.</a:t>
            </a:r>
          </a:p>
          <a:p>
            <a:pPr indent="-285750" lvl="1" marL="742950">
              <a:buFont typeface="Wingdings" pitchFamily="2" charset="2"/>
              <a:buChar char="Ø"/>
            </a:pPr>
            <a:r>
              <a:rPr b="1" dirty="0" sz="1600" lang="en-US" smtClean="0">
                <a:latin typeface="Arial" pitchFamily="34" charset="0"/>
                <a:cs typeface="Arial" pitchFamily="34" charset="0"/>
              </a:rPr>
              <a:t>Nana's Palace: A 19th-century palace built by Nana </a:t>
            </a:r>
            <a:r>
              <a:rPr b="1" dirty="0" sz="1600" lang="en-US" err="1" smtClean="0">
                <a:latin typeface="Arial" pitchFamily="34" charset="0"/>
                <a:cs typeface="Arial" pitchFamily="34" charset="0"/>
              </a:rPr>
              <a:t>Olomu</a:t>
            </a:r>
            <a:r>
              <a:rPr b="1" dirty="0" sz="1600" lang="en-US" smtClean="0">
                <a:latin typeface="Arial" pitchFamily="34" charset="0"/>
                <a:cs typeface="Arial" pitchFamily="34" charset="0"/>
              </a:rPr>
              <a:t>, an </a:t>
            </a:r>
            <a:r>
              <a:rPr b="1" dirty="0" sz="1600" lang="en-US" err="1" smtClean="0">
                <a:latin typeface="Arial" pitchFamily="34" charset="0"/>
                <a:cs typeface="Arial" pitchFamily="34" charset="0"/>
              </a:rPr>
              <a:t>Itsekiri</a:t>
            </a:r>
            <a:r>
              <a:rPr b="1" dirty="0" sz="1600" lang="en-US" smtClean="0">
                <a:latin typeface="Arial" pitchFamily="34" charset="0"/>
                <a:cs typeface="Arial" pitchFamily="34" charset="0"/>
              </a:rPr>
              <a:t> chief and merchant.</a:t>
            </a:r>
          </a:p>
          <a:p>
            <a:pPr indent="-285750" lvl="1" marL="742950">
              <a:buFont typeface="Wingdings" pitchFamily="2" charset="2"/>
              <a:buChar char="Ø"/>
            </a:pPr>
            <a:r>
              <a:rPr b="1" dirty="0" sz="1600" lang="en-US" smtClean="0">
                <a:latin typeface="Arial" pitchFamily="34" charset="0"/>
                <a:cs typeface="Arial" pitchFamily="34" charset="0"/>
              </a:rPr>
              <a:t>Lander Brothers’ Anchorage: A historic site commemorating the Lander brothers'</a:t>
            </a:r>
            <a:r>
              <a:rPr b="1" dirty="0" sz="1600" lang="en-US" smtClean="0">
                <a:latin typeface="Arial" pitchFamily="34" charset="0"/>
                <a:cs typeface="Arial" pitchFamily="34" charset="0"/>
              </a:rPr>
              <a:t>.</a:t>
            </a:r>
            <a:endParaRPr altLang="en-US" lang="zh-CN"/>
          </a:p>
          <a:p>
            <a:pPr indent="-285750" lvl="1" marL="742950">
              <a:buFont typeface="Wingdings" pitchFamily="2" charset="2"/>
              <a:buChar char="Ø"/>
            </a:pPr>
            <a:r>
              <a:rPr b="1" dirty="0" sz="1600" lang="en-US" smtClean="0">
                <a:latin typeface="Arial" pitchFamily="34" charset="0"/>
                <a:cs typeface="Arial" pitchFamily="34" charset="0"/>
              </a:rPr>
              <a:t>Araya Bible Site: A sacred site believed to be the location where a Bible miraculously descended from heaven.</a:t>
            </a:r>
          </a:p>
          <a:p>
            <a:endParaRPr b="1" dirty="0" sz="1050" lang="en-US" smtClean="0">
              <a:solidFill>
                <a:schemeClr val="accent1">
                  <a:lumMod val="75000"/>
                </a:schemeClr>
              </a:solidFill>
              <a:latin typeface="Arial" pitchFamily="34" charset="0"/>
              <a:cs typeface="Arial" pitchFamily="34" charset="0"/>
            </a:endParaRPr>
          </a:p>
          <a:p>
            <a:r>
              <a:rPr b="1" dirty="0" sz="1600" lang="en-US" smtClean="0">
                <a:solidFill>
                  <a:schemeClr val="accent1">
                    <a:lumMod val="75000"/>
                  </a:schemeClr>
                </a:solidFill>
                <a:latin typeface="Arial" pitchFamily="34" charset="0"/>
                <a:cs typeface="Arial" pitchFamily="34" charset="0"/>
              </a:rPr>
              <a:t>B. Natural Attractions</a:t>
            </a:r>
            <a:r>
              <a:rPr b="1" dirty="0" sz="1600" lang="en-US" smtClean="0">
                <a:latin typeface="Arial" pitchFamily="34" charset="0"/>
                <a:cs typeface="Arial" pitchFamily="34" charset="0"/>
              </a:rPr>
              <a:t>:</a:t>
            </a:r>
          </a:p>
          <a:p>
            <a:pPr indent="-285750" lvl="1" marL="742950">
              <a:buFont typeface="Wingdings" pitchFamily="2" charset="2"/>
              <a:buChar char="Ø"/>
            </a:pPr>
            <a:r>
              <a:rPr b="1" dirty="0" sz="1600" lang="en-US" smtClean="0">
                <a:latin typeface="Arial" pitchFamily="34" charset="0"/>
                <a:cs typeface="Arial" pitchFamily="34" charset="0"/>
              </a:rPr>
              <a:t>River Ethiope Source at </a:t>
            </a:r>
            <a:r>
              <a:rPr b="1" dirty="0" sz="1600" lang="en-US" err="1" smtClean="0">
                <a:latin typeface="Arial" pitchFamily="34" charset="0"/>
                <a:cs typeface="Arial" pitchFamily="34" charset="0"/>
              </a:rPr>
              <a:t>Umuaja</a:t>
            </a:r>
            <a:r>
              <a:rPr b="1" dirty="0" sz="1600" lang="en-US" smtClean="0">
                <a:latin typeface="Arial" pitchFamily="34" charset="0"/>
                <a:cs typeface="Arial" pitchFamily="34" charset="0"/>
              </a:rPr>
              <a:t>, </a:t>
            </a:r>
            <a:r>
              <a:rPr b="1" dirty="0" sz="1600" lang="en-US" err="1" smtClean="0">
                <a:latin typeface="Arial" pitchFamily="34" charset="0"/>
                <a:cs typeface="Arial" pitchFamily="34" charset="0"/>
              </a:rPr>
              <a:t>Ukwani</a:t>
            </a:r>
            <a:r>
              <a:rPr b="1" dirty="0" sz="1600" lang="en-US" smtClean="0">
                <a:latin typeface="Arial" pitchFamily="34" charset="0"/>
                <a:cs typeface="Arial" pitchFamily="34" charset="0"/>
              </a:rPr>
              <a:t> LGA: A spot with crystal-clear waters perfect for swimming, boating, and fishing.</a:t>
            </a:r>
          </a:p>
          <a:p>
            <a:pPr indent="-285750" lvl="1" marL="742950">
              <a:buFont typeface="Wingdings" pitchFamily="2" charset="2"/>
              <a:buChar char="Ø"/>
            </a:pPr>
            <a:r>
              <a:rPr b="1" dirty="0" sz="1600" lang="en-US" smtClean="0">
                <a:latin typeface="Arial" pitchFamily="34" charset="0"/>
                <a:cs typeface="Arial" pitchFamily="34" charset="0"/>
              </a:rPr>
              <a:t>Kwale Game Reserve: A wildlife reserve offering a glimpse into Nigeria's diverse flora and fauna.</a:t>
            </a:r>
          </a:p>
          <a:p>
            <a:pPr indent="-285750" lvl="1" marL="742950">
              <a:buFont typeface="Wingdings" pitchFamily="2" charset="2"/>
              <a:buChar char="Ø"/>
            </a:pPr>
            <a:r>
              <a:rPr b="1" dirty="0" sz="1600" lang="en-US" err="1" smtClean="0">
                <a:latin typeface="Arial" pitchFamily="34" charset="0"/>
                <a:cs typeface="Arial" pitchFamily="34" charset="0"/>
              </a:rPr>
              <a:t>Otuogu</a:t>
            </a:r>
            <a:r>
              <a:rPr b="1" dirty="0" sz="1600" lang="en-US" smtClean="0">
                <a:latin typeface="Arial" pitchFamily="34" charset="0"/>
                <a:cs typeface="Arial" pitchFamily="34" charset="0"/>
              </a:rPr>
              <a:t> Beach: A picturesque beach with stunning views of the Niger Delta.</a:t>
            </a:r>
          </a:p>
          <a:p>
            <a:endParaRPr b="1" dirty="0" sz="1100" lang="en-US" smtClean="0">
              <a:solidFill>
                <a:schemeClr val="accent1">
                  <a:lumMod val="75000"/>
                </a:schemeClr>
              </a:solidFill>
              <a:latin typeface="Arial" pitchFamily="34" charset="0"/>
              <a:cs typeface="Arial" pitchFamily="34" charset="0"/>
            </a:endParaRPr>
          </a:p>
          <a:p>
            <a:r>
              <a:rPr b="1" dirty="0" sz="1600" lang="en-US" smtClean="0">
                <a:solidFill>
                  <a:schemeClr val="accent1">
                    <a:lumMod val="75000"/>
                  </a:schemeClr>
                </a:solidFill>
                <a:latin typeface="Arial" pitchFamily="34" charset="0"/>
                <a:cs typeface="Arial" pitchFamily="34" charset="0"/>
              </a:rPr>
              <a:t>C.  Recreational Centers:</a:t>
            </a:r>
          </a:p>
          <a:p>
            <a:pPr indent="-285750" lvl="1" marL="742950">
              <a:buFont typeface="Wingdings" pitchFamily="2" charset="2"/>
              <a:buChar char="Ø"/>
            </a:pPr>
            <a:r>
              <a:rPr b="1" dirty="0" sz="1600" lang="en-US" err="1" smtClean="0">
                <a:latin typeface="Arial" pitchFamily="34" charset="0"/>
                <a:cs typeface="Arial" pitchFamily="34" charset="0"/>
              </a:rPr>
              <a:t>Effurun</a:t>
            </a:r>
            <a:r>
              <a:rPr b="1" dirty="0" sz="1600" lang="en-US" smtClean="0">
                <a:latin typeface="Arial" pitchFamily="34" charset="0"/>
                <a:cs typeface="Arial" pitchFamily="34" charset="0"/>
              </a:rPr>
              <a:t> Garden Park: A serene park ideal for picnics and relaxation.</a:t>
            </a:r>
          </a:p>
          <a:p>
            <a:pPr indent="-285750" lvl="1" marL="742950">
              <a:buFont typeface="Wingdings" pitchFamily="2" charset="2"/>
              <a:buChar char="Ø"/>
            </a:pPr>
            <a:r>
              <a:rPr b="1" dirty="0" sz="1600" lang="en-US" smtClean="0">
                <a:latin typeface="Arial" pitchFamily="34" charset="0"/>
                <a:cs typeface="Arial" pitchFamily="34" charset="0"/>
              </a:rPr>
              <a:t>Water Park, Agbor: An amusement park offering thrilling rides and games for all ages.</a:t>
            </a:r>
          </a:p>
          <a:p>
            <a:pPr indent="-285750" lvl="1" marL="742950">
              <a:buFont typeface="Wingdings" pitchFamily="2" charset="2"/>
              <a:buChar char="Ø"/>
            </a:pPr>
            <a:r>
              <a:rPr b="1" dirty="0" sz="1600" lang="en-US" smtClean="0">
                <a:latin typeface="Arial" pitchFamily="34" charset="0"/>
                <a:cs typeface="Arial" pitchFamily="34" charset="0"/>
              </a:rPr>
              <a:t>Asaba Leisure </a:t>
            </a:r>
            <a:r>
              <a:rPr b="1" dirty="0" sz="1600" lang="en-US" err="1" smtClean="0">
                <a:latin typeface="Arial" pitchFamily="34" charset="0"/>
                <a:cs typeface="Arial" pitchFamily="34" charset="0"/>
              </a:rPr>
              <a:t>Park,Asaba</a:t>
            </a:r>
            <a:endParaRPr b="1" dirty="0" sz="1600" lang="en-US">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56" name=""/>
        <p:cNvGrpSpPr/>
        <p:nvPr/>
      </p:nvGrpSpPr>
      <p:grpSpPr>
        <a:xfrm>
          <a:off x="0" y="0"/>
          <a:ext cx="0" cy="0"/>
          <a:chOff x="0" y="0"/>
          <a:chExt cx="0" cy="0"/>
        </a:xfrm>
      </p:grpSpPr>
      <p:sp>
        <p:nvSpPr>
          <p:cNvPr id="1048635" name="Title 1"/>
          <p:cNvSpPr>
            <a:spLocks noGrp="1"/>
          </p:cNvSpPr>
          <p:nvPr>
            <p:ph type="title"/>
          </p:nvPr>
        </p:nvSpPr>
        <p:spPr/>
        <p:txBody>
          <a:bodyPr>
            <a:noAutofit/>
          </a:bodyPr>
          <a:p>
            <a:r>
              <a:rPr dirty="0" sz="3600" lang="en-US" smtClean="0">
                <a:solidFill>
                  <a:schemeClr val="accent1">
                    <a:lumMod val="75000"/>
                  </a:schemeClr>
                </a:solidFill>
              </a:rPr>
              <a:t>KEY POLICY INITIATIVES AND EASE OF DOING BUSINESS  REFORMS IN DELTA STATE</a:t>
            </a:r>
            <a:endParaRPr dirty="0" sz="3600" lang="en-US">
              <a:solidFill>
                <a:schemeClr val="accent1">
                  <a:lumMod val="75000"/>
                </a:schemeClr>
              </a:solidFill>
            </a:endParaRPr>
          </a:p>
        </p:txBody>
      </p:sp>
      <p:sp>
        <p:nvSpPr>
          <p:cNvPr id="1048636" name="Text Placeholder 2"/>
          <p:cNvSpPr>
            <a:spLocks noGrp="1"/>
          </p:cNvSpPr>
          <p:nvPr>
            <p:ph type="body" idx="1"/>
          </p:nvPr>
        </p:nvSpPr>
        <p:spPr/>
        <p:txBody>
          <a:bodyPr/>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37" name="Content Placeholder 1"/>
          <p:cNvSpPr>
            <a:spLocks noGrp="1"/>
          </p:cNvSpPr>
          <p:nvPr>
            <p:ph idx="1"/>
          </p:nvPr>
        </p:nvSpPr>
        <p:spPr>
          <a:xfrm>
            <a:off x="457200" y="1066800"/>
            <a:ext cx="8229600" cy="5410200"/>
          </a:xfrm>
        </p:spPr>
        <p:txBody>
          <a:bodyPr>
            <a:noAutofit/>
          </a:bodyPr>
          <a:p>
            <a:pPr indent="0" marL="201168" marR="0">
              <a:spcBef>
                <a:spcPts val="0"/>
              </a:spcBef>
              <a:spcAft>
                <a:spcPts val="1125"/>
              </a:spcAft>
              <a:buNone/>
            </a:pPr>
            <a:r>
              <a:rPr b="1" dirty="0" sz="2000" lang="en-US">
                <a:solidFill>
                  <a:srgbClr val="000000"/>
                </a:solidFill>
                <a:latin typeface="Arial"/>
                <a:ea typeface="Times New Roman"/>
              </a:rPr>
              <a:t>More than ever before the Delta State Government has created the environment for improved Ease of Doing Business (</a:t>
            </a:r>
            <a:r>
              <a:rPr b="1" dirty="0" sz="2000" lang="en-US" err="1">
                <a:solidFill>
                  <a:srgbClr val="000000"/>
                </a:solidFill>
                <a:latin typeface="Arial"/>
                <a:ea typeface="Times New Roman"/>
              </a:rPr>
              <a:t>E</a:t>
            </a:r>
            <a:r>
              <a:rPr b="1" dirty="0" sz="2000" lang="en-US" err="1">
                <a:solidFill>
                  <a:srgbClr val="000000"/>
                </a:solidFill>
                <a:latin typeface="Arial"/>
                <a:ea typeface="Times New Roman"/>
              </a:rPr>
              <a:t>ODB</a:t>
            </a:r>
            <a:r>
              <a:rPr b="1" dirty="0" sz="2000" lang="en-US">
                <a:solidFill>
                  <a:srgbClr val="000000"/>
                </a:solidFill>
                <a:latin typeface="Arial"/>
                <a:ea typeface="Times New Roman"/>
              </a:rPr>
              <a:t>). </a:t>
            </a:r>
            <a:r>
              <a:rPr b="1" dirty="0" sz="2000" lang="en-US">
                <a:solidFill>
                  <a:srgbClr val="000000"/>
                </a:solidFill>
                <a:latin typeface="Arial"/>
                <a:ea typeface="Times New Roman"/>
              </a:rPr>
              <a:t>I</a:t>
            </a:r>
            <a:r>
              <a:rPr b="1" dirty="0" sz="2000" lang="en-US">
                <a:solidFill>
                  <a:srgbClr val="000000"/>
                </a:solidFill>
                <a:latin typeface="Arial"/>
                <a:ea typeface="Times New Roman"/>
              </a:rPr>
              <a:t>mproved business friendly conditions in the State are as a result of deliberate measures and Policies in the various spheres of business environment </a:t>
            </a:r>
            <a:r>
              <a:rPr b="1" dirty="0" sz="2000" lang="en-US" err="1">
                <a:solidFill>
                  <a:srgbClr val="000000"/>
                </a:solidFill>
                <a:latin typeface="Arial"/>
                <a:ea typeface="Times New Roman"/>
              </a:rPr>
              <a:t>viz</a:t>
            </a:r>
            <a:r>
              <a:rPr b="1" dirty="0" sz="2000" lang="en-US">
                <a:solidFill>
                  <a:srgbClr val="000000"/>
                </a:solidFill>
                <a:latin typeface="Arial"/>
                <a:ea typeface="Times New Roman"/>
              </a:rPr>
              <a:t>;</a:t>
            </a:r>
            <a:endParaRPr dirty="0" sz="2400" lang="en-US">
              <a:latin typeface="Times New Roman"/>
              <a:ea typeface="Times New Roman"/>
            </a:endParaRPr>
          </a:p>
          <a:p>
            <a:pPr indent="-342900" lvl="0" marL="342900">
              <a:spcBef>
                <a:spcPts val="0"/>
              </a:spcBef>
              <a:buFont typeface="+mj-lt"/>
              <a:buAutoNum type="alphaLcParenR"/>
            </a:pPr>
            <a:r>
              <a:rPr b="1" dirty="0" sz="2000" lang="en-US">
                <a:solidFill>
                  <a:srgbClr val="000000"/>
                </a:solidFill>
                <a:latin typeface="Arial"/>
                <a:ea typeface="Arial"/>
              </a:rPr>
              <a:t>Good governance and political stability as the State has become more peaceful.</a:t>
            </a:r>
            <a:endParaRPr dirty="0" sz="2000" lang="en-US">
              <a:latin typeface="Arial"/>
              <a:ea typeface="Arial"/>
            </a:endParaRPr>
          </a:p>
          <a:p>
            <a:pPr indent="-342900" lvl="0" marL="342900">
              <a:spcBef>
                <a:spcPts val="0"/>
              </a:spcBef>
              <a:buFont typeface="+mj-lt"/>
              <a:buAutoNum type="alphaLcParenR"/>
            </a:pPr>
            <a:r>
              <a:rPr b="1" dirty="0" sz="2000" lang="en-US">
                <a:solidFill>
                  <a:srgbClr val="000000"/>
                </a:solidFill>
                <a:latin typeface="Arial"/>
                <a:ea typeface="Arial"/>
              </a:rPr>
              <a:t>Sound economic management</a:t>
            </a:r>
            <a:endParaRPr dirty="0" sz="2000" lang="en-US">
              <a:latin typeface="Arial"/>
              <a:ea typeface="Arial"/>
            </a:endParaRPr>
          </a:p>
          <a:p>
            <a:pPr indent="-342900" lvl="0" marL="342900">
              <a:spcBef>
                <a:spcPts val="0"/>
              </a:spcBef>
              <a:buFont typeface="+mj-lt"/>
              <a:buAutoNum type="alphaLcParenR"/>
            </a:pPr>
            <a:r>
              <a:rPr b="1" dirty="0" sz="2000" lang="en-US">
                <a:solidFill>
                  <a:srgbClr val="000000"/>
                </a:solidFill>
                <a:latin typeface="Arial"/>
                <a:ea typeface="Arial"/>
              </a:rPr>
              <a:t>Promotion of Public Private Partnership (PPP) via the establishment of the Delta State Investments Development Agency.</a:t>
            </a:r>
            <a:endParaRPr dirty="0" sz="2000" lang="en-US">
              <a:latin typeface="Arial"/>
              <a:ea typeface="Arial"/>
            </a:endParaRPr>
          </a:p>
          <a:p>
            <a:pPr indent="-342900" lvl="0" marL="342900">
              <a:spcBef>
                <a:spcPts val="0"/>
              </a:spcBef>
              <a:buFont typeface="+mj-lt"/>
              <a:buAutoNum type="alphaLcParenR"/>
            </a:pPr>
            <a:r>
              <a:rPr b="1" dirty="0" sz="2000" lang="en-US">
                <a:solidFill>
                  <a:srgbClr val="000000"/>
                </a:solidFill>
                <a:latin typeface="Arial"/>
                <a:ea typeface="Arial"/>
              </a:rPr>
              <a:t>Automated Central Billing System of Taxes and Levies etc.</a:t>
            </a:r>
            <a:endParaRPr dirty="0" sz="2000" lang="en-US">
              <a:latin typeface="Arial"/>
              <a:ea typeface="Arial"/>
            </a:endParaRPr>
          </a:p>
          <a:p>
            <a:pPr indent="-342900" lvl="0" marL="342900">
              <a:spcBef>
                <a:spcPts val="0"/>
              </a:spcBef>
              <a:buFont typeface="+mj-lt"/>
              <a:buAutoNum type="alphaLcParenR"/>
            </a:pPr>
            <a:r>
              <a:rPr b="1" dirty="0" sz="2000" lang="en-US">
                <a:solidFill>
                  <a:srgbClr val="000000"/>
                </a:solidFill>
                <a:latin typeface="Arial"/>
                <a:ea typeface="Arial"/>
              </a:rPr>
              <a:t>Delta State Security Committee under the Chairmanship of the State Governor- for curbing crime and guaranteeing security</a:t>
            </a:r>
            <a:r>
              <a:rPr b="1" dirty="0" sz="2000" lang="en-US">
                <a:solidFill>
                  <a:srgbClr val="000000"/>
                </a:solidFill>
                <a:latin typeface="Arial"/>
                <a:ea typeface="Arial"/>
              </a:rPr>
              <a:t>,</a:t>
            </a:r>
            <a:r>
              <a:rPr b="1" dirty="0" sz="2000" lang="en-US">
                <a:solidFill>
                  <a:srgbClr val="000000"/>
                </a:solidFill>
                <a:latin typeface="Arial"/>
                <a:ea typeface="Arial"/>
              </a:rPr>
              <a:t> </a:t>
            </a:r>
            <a:r>
              <a:rPr b="1" dirty="0" sz="2000" lang="en-US">
                <a:solidFill>
                  <a:srgbClr val="000000"/>
                </a:solidFill>
                <a:latin typeface="Arial"/>
                <a:ea typeface="Arial"/>
              </a:rPr>
              <a:t>law and order for businesses</a:t>
            </a:r>
            <a:r>
              <a:rPr b="1" dirty="0" sz="2000" lang="en-US">
                <a:solidFill>
                  <a:srgbClr val="000000"/>
                </a:solidFill>
                <a:latin typeface="Arial"/>
                <a:ea typeface="Arial"/>
              </a:rPr>
              <a:t>.</a:t>
            </a:r>
            <a:endParaRPr dirty="0" sz="2000" lang="en-US">
              <a:latin typeface="Arial"/>
              <a:ea typeface="Arial"/>
            </a:endParaRPr>
          </a:p>
          <a:p>
            <a:pPr algn="just" indent="0" marL="109728">
              <a:buNone/>
            </a:pPr>
            <a:endParaRPr b="1" dirty="0" sz="2000" lang="en-US">
              <a:latin typeface="Arial" pitchFamily="34" charset="0"/>
              <a:cs typeface="Arial" pitchFamily="34" charset="0"/>
            </a:endParaRPr>
          </a:p>
        </p:txBody>
      </p:sp>
      <p:sp>
        <p:nvSpPr>
          <p:cNvPr id="1048638" name="Title 2"/>
          <p:cNvSpPr>
            <a:spLocks noGrp="1"/>
          </p:cNvSpPr>
          <p:nvPr>
            <p:ph type="title"/>
          </p:nvPr>
        </p:nvSpPr>
        <p:spPr>
          <a:xfrm>
            <a:off x="457200" y="152400"/>
            <a:ext cx="8229600" cy="914400"/>
          </a:xfrm>
        </p:spPr>
        <p:txBody>
          <a:bodyPr>
            <a:noAutofit/>
          </a:bodyPr>
          <a:p>
            <a:r>
              <a:rPr dirty="0" sz="3200" lang="en-US">
                <a:solidFill>
                  <a:schemeClr val="accent1">
                    <a:lumMod val="75000"/>
                  </a:schemeClr>
                </a:solidFill>
                <a:effectLst/>
              </a:rPr>
              <a:t>1.  </a:t>
            </a:r>
            <a:r>
              <a:rPr dirty="0" sz="3200" lang="en-US">
                <a:solidFill>
                  <a:schemeClr val="accent1">
                    <a:lumMod val="75000"/>
                  </a:schemeClr>
                </a:solidFill>
                <a:effectLst/>
                <a:latin typeface="Arial" pitchFamily="34" charset="0"/>
                <a:cs typeface="Arial" pitchFamily="34" charset="0"/>
              </a:rPr>
              <a:t>DELTA STATE EASE OF DOING BUSINESS REFORMS</a:t>
            </a:r>
            <a:endParaRPr dirty="0" sz="3200" lang="en-US">
              <a:solidFill>
                <a:schemeClr val="accent1">
                  <a:lumMod val="75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39" name="Rectangle 1"/>
          <p:cNvSpPr/>
          <p:nvPr/>
        </p:nvSpPr>
        <p:spPr>
          <a:xfrm>
            <a:off x="304800" y="228600"/>
            <a:ext cx="8229600" cy="4053840"/>
          </a:xfrm>
          <a:prstGeom prst="rect"/>
        </p:spPr>
        <p:txBody>
          <a:bodyPr wrap="square">
            <a:spAutoFit/>
          </a:bodyPr>
          <a:p>
            <a:r>
              <a:rPr b="1" dirty="0" sz="2000" lang="en-US" smtClean="0">
                <a:solidFill>
                  <a:schemeClr val="accent1">
                    <a:lumMod val="75000"/>
                  </a:schemeClr>
                </a:solidFill>
                <a:latin typeface="Arial" pitchFamily="34" charset="0"/>
                <a:cs typeface="Arial" pitchFamily="34" charset="0"/>
              </a:rPr>
              <a:t>f)</a:t>
            </a:r>
            <a:r>
              <a:rPr b="1" dirty="0" sz="2000" lang="en-US">
                <a:latin typeface="Arial" pitchFamily="34" charset="0"/>
                <a:cs typeface="Arial" pitchFamily="34" charset="0"/>
              </a:rPr>
              <a:t> </a:t>
            </a:r>
            <a:r>
              <a:rPr b="1" dirty="0" sz="2000" lang="en-US" smtClean="0">
                <a:latin typeface="Arial" pitchFamily="34" charset="0"/>
                <a:cs typeface="Arial" pitchFamily="34" charset="0"/>
              </a:rPr>
              <a:t> Delta State Anti-Kidnapping Law 2016-to curb incidence of kidnapping</a:t>
            </a:r>
          </a:p>
          <a:p>
            <a:r>
              <a:rPr b="1" dirty="0" sz="2000" lang="en-US" smtClean="0">
                <a:solidFill>
                  <a:schemeClr val="accent1">
                    <a:lumMod val="75000"/>
                  </a:schemeClr>
                </a:solidFill>
                <a:latin typeface="Arial" pitchFamily="34" charset="0"/>
                <a:cs typeface="Arial" pitchFamily="34" charset="0"/>
              </a:rPr>
              <a:t>g)</a:t>
            </a:r>
            <a:r>
              <a:rPr b="1" dirty="0" sz="2000" lang="en-US">
                <a:latin typeface="Arial" pitchFamily="34" charset="0"/>
                <a:cs typeface="Arial" pitchFamily="34" charset="0"/>
              </a:rPr>
              <a:t> </a:t>
            </a:r>
            <a:r>
              <a:rPr b="1" dirty="0" sz="2000" lang="en-US" smtClean="0">
                <a:latin typeface="Arial" pitchFamily="34" charset="0"/>
                <a:cs typeface="Arial" pitchFamily="34" charset="0"/>
              </a:rPr>
              <a:t> Delta State Public and Private Properties Protection Law to curb the incessant harassment of property</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o</a:t>
            </a:r>
            <a:r>
              <a:rPr b="1" dirty="0" sz="2000" lang="en-US" smtClean="0">
                <a:latin typeface="Arial" pitchFamily="34" charset="0"/>
                <a:cs typeface="Arial" pitchFamily="34" charset="0"/>
              </a:rPr>
              <a:t>w</a:t>
            </a:r>
            <a:r>
              <a:rPr b="1" dirty="0" sz="2000" lang="en-US" smtClean="0">
                <a:latin typeface="Arial" pitchFamily="34" charset="0"/>
                <a:cs typeface="Arial" pitchFamily="34" charset="0"/>
              </a:rPr>
              <a:t>n</a:t>
            </a:r>
            <a:r>
              <a:rPr b="1" dirty="0" sz="2000" lang="en-US" smtClean="0">
                <a:latin typeface="Arial" pitchFamily="34" charset="0"/>
                <a:cs typeface="Arial" pitchFamily="34" charset="0"/>
              </a:rPr>
              <a:t>e</a:t>
            </a:r>
            <a:r>
              <a:rPr b="1" dirty="0" sz="2000" lang="en-US" smtClean="0">
                <a:latin typeface="Arial" pitchFamily="34" charset="0"/>
                <a:cs typeface="Arial" pitchFamily="34" charset="0"/>
              </a:rPr>
              <a:t>r</a:t>
            </a:r>
            <a:r>
              <a:rPr b="1" dirty="0" sz="2000" lang="en-US" smtClean="0">
                <a:latin typeface="Arial" pitchFamily="34" charset="0"/>
                <a:cs typeface="Arial" pitchFamily="34" charset="0"/>
              </a:rPr>
              <a:t>s</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a</a:t>
            </a:r>
            <a:r>
              <a:rPr b="1" dirty="0" sz="2000" lang="en-US" smtClean="0">
                <a:latin typeface="Arial" pitchFamily="34" charset="0"/>
                <a:cs typeface="Arial" pitchFamily="34" charset="0"/>
              </a:rPr>
              <a:t>n</a:t>
            </a:r>
            <a:r>
              <a:rPr b="1" dirty="0" sz="2000" lang="en-US" smtClean="0">
                <a:latin typeface="Arial" pitchFamily="34" charset="0"/>
                <a:cs typeface="Arial" pitchFamily="34" charset="0"/>
              </a:rPr>
              <a:t>d</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developers</a:t>
            </a:r>
            <a:r>
              <a:rPr b="1" dirty="0" sz="2000" lang="en-US" smtClean="0">
                <a:latin typeface="Arial" pitchFamily="34" charset="0"/>
                <a:cs typeface="Arial" pitchFamily="34" charset="0"/>
              </a:rPr>
              <a:t>.</a:t>
            </a:r>
            <a:endParaRPr altLang="en-US" lang="zh-CN"/>
          </a:p>
          <a:p>
            <a:r>
              <a:rPr b="1" dirty="0" sz="2000" lang="en-US" smtClean="0">
                <a:solidFill>
                  <a:schemeClr val="accent1">
                    <a:lumMod val="75000"/>
                  </a:schemeClr>
                </a:solidFill>
                <a:latin typeface="Arial" pitchFamily="34" charset="0"/>
                <a:cs typeface="Arial" pitchFamily="34" charset="0"/>
              </a:rPr>
              <a:t>h)</a:t>
            </a:r>
            <a:r>
              <a:rPr b="1" dirty="0" sz="2000" lang="en-US">
                <a:latin typeface="Arial" pitchFamily="34" charset="0"/>
                <a:cs typeface="Arial" pitchFamily="34" charset="0"/>
              </a:rPr>
              <a:t> </a:t>
            </a:r>
            <a:r>
              <a:rPr b="1" dirty="0" sz="2000" lang="en-US" smtClean="0">
                <a:latin typeface="Arial" pitchFamily="34" charset="0"/>
                <a:cs typeface="Arial" pitchFamily="34" charset="0"/>
              </a:rPr>
              <a:t> Establishment of 6 Small Claims Court for resolution </a:t>
            </a:r>
            <a:r>
              <a:rPr b="1" dirty="0" sz="2000" lang="en-US" smtClean="0">
                <a:latin typeface="Arial" pitchFamily="34" charset="0"/>
                <a:cs typeface="Arial" pitchFamily="34" charset="0"/>
              </a:rPr>
              <a:t>o</a:t>
            </a:r>
            <a:r>
              <a:rPr b="1" dirty="0" sz="2000" lang="en-US" smtClean="0">
                <a:latin typeface="Arial" pitchFamily="34" charset="0"/>
                <a:cs typeface="Arial" pitchFamily="34" charset="0"/>
              </a:rPr>
              <a:t>f</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C</a:t>
            </a:r>
            <a:r>
              <a:rPr b="1" dirty="0" sz="2000" lang="en-US" smtClean="0">
                <a:latin typeface="Arial" pitchFamily="34" charset="0"/>
                <a:cs typeface="Arial" pitchFamily="34" charset="0"/>
              </a:rPr>
              <a:t>o</a:t>
            </a:r>
            <a:r>
              <a:rPr b="1" dirty="0" sz="2000" lang="en-US" smtClean="0">
                <a:latin typeface="Arial" pitchFamily="34" charset="0"/>
                <a:cs typeface="Arial" pitchFamily="34" charset="0"/>
              </a:rPr>
              <a:t>m</a:t>
            </a:r>
            <a:r>
              <a:rPr b="1" dirty="0" sz="2000" lang="en-US" smtClean="0">
                <a:latin typeface="Arial" pitchFamily="34" charset="0"/>
                <a:cs typeface="Arial" pitchFamily="34" charset="0"/>
              </a:rPr>
              <a:t>m</a:t>
            </a:r>
            <a:r>
              <a:rPr b="1" dirty="0" sz="2000" lang="en-US" smtClean="0">
                <a:latin typeface="Arial" pitchFamily="34" charset="0"/>
                <a:cs typeface="Arial" pitchFamily="34" charset="0"/>
              </a:rPr>
              <a:t>e</a:t>
            </a:r>
            <a:r>
              <a:rPr b="1" dirty="0" sz="2000" lang="en-US" smtClean="0">
                <a:latin typeface="Arial" pitchFamily="34" charset="0"/>
                <a:cs typeface="Arial" pitchFamily="34" charset="0"/>
              </a:rPr>
              <a:t>r</a:t>
            </a:r>
            <a:r>
              <a:rPr b="1" dirty="0" sz="2000" lang="en-US" smtClean="0">
                <a:latin typeface="Arial" pitchFamily="34" charset="0"/>
                <a:cs typeface="Arial" pitchFamily="34" charset="0"/>
              </a:rPr>
              <a:t>cial </a:t>
            </a:r>
            <a:r>
              <a:rPr b="1" dirty="0" sz="2000" lang="en-US" smtClean="0">
                <a:latin typeface="Arial" pitchFamily="34" charset="0"/>
                <a:cs typeface="Arial" pitchFamily="34" charset="0"/>
              </a:rPr>
              <a:t>disputes.</a:t>
            </a:r>
            <a:endParaRPr altLang="en-US" lang="zh-CN"/>
          </a:p>
          <a:p>
            <a:r>
              <a:rPr b="1" dirty="0" sz="2000" lang="en-US" smtClean="0">
                <a:solidFill>
                  <a:schemeClr val="accent1">
                    <a:lumMod val="75000"/>
                  </a:schemeClr>
                </a:solidFill>
                <a:latin typeface="Arial" pitchFamily="34" charset="0"/>
                <a:cs typeface="Arial" pitchFamily="34" charset="0"/>
              </a:rPr>
              <a:t>i)</a:t>
            </a:r>
            <a:r>
              <a:rPr b="1" dirty="0" sz="2000" lang="en-US">
                <a:latin typeface="Arial" pitchFamily="34" charset="0"/>
                <a:cs typeface="Arial" pitchFamily="34" charset="0"/>
              </a:rPr>
              <a:t> </a:t>
            </a:r>
            <a:r>
              <a:rPr b="1" dirty="0" sz="2000" lang="en-US" smtClean="0">
                <a:latin typeface="Arial" pitchFamily="34" charset="0"/>
                <a:cs typeface="Arial" pitchFamily="34" charset="0"/>
              </a:rPr>
              <a:t> Setting up of the Delta State Ease of Doing Business Council chaired by the Governor and assigning of focal persons from relevant Ministries</a:t>
            </a:r>
            <a:r>
              <a:rPr b="1" dirty="0" sz="2000" lang="en-US" smtClean="0">
                <a:latin typeface="Arial" pitchFamily="34" charset="0"/>
                <a:cs typeface="Arial" pitchFamily="34" charset="0"/>
              </a:rPr>
              <a:t>,</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Departments and Agencies etc.</a:t>
            </a:r>
            <a:endParaRPr altLang="en-US" lang="zh-CN"/>
          </a:p>
          <a:p>
            <a:r>
              <a:rPr b="1" dirty="0" sz="2000" lang="en-US" smtClean="0">
                <a:solidFill>
                  <a:schemeClr val="accent1">
                    <a:lumMod val="75000"/>
                  </a:schemeClr>
                </a:solidFill>
                <a:latin typeface="Arial" pitchFamily="34" charset="0"/>
                <a:cs typeface="Arial" pitchFamily="34" charset="0"/>
              </a:rPr>
              <a:t>j)</a:t>
            </a:r>
            <a:r>
              <a:rPr b="1" dirty="0" sz="2000" lang="en-US">
                <a:latin typeface="Arial" pitchFamily="34" charset="0"/>
                <a:cs typeface="Arial" pitchFamily="34" charset="0"/>
              </a:rPr>
              <a:t> </a:t>
            </a:r>
            <a:r>
              <a:rPr b="1" dirty="0" sz="2000" lang="en-US" smtClean="0">
                <a:latin typeface="Arial" pitchFamily="34" charset="0"/>
                <a:cs typeface="Arial" pitchFamily="34" charset="0"/>
              </a:rPr>
              <a:t>  Intermediating between investors and the host communities </a:t>
            </a:r>
            <a:r>
              <a:rPr b="1" dirty="0" sz="2000" lang="en-US" smtClean="0">
                <a:latin typeface="Arial" pitchFamily="34" charset="0"/>
                <a:cs typeface="Arial" pitchFamily="34" charset="0"/>
              </a:rPr>
              <a:t>. </a:t>
            </a:r>
            <a:endParaRPr altLang="en-US" lang="zh-CN"/>
          </a:p>
          <a:p>
            <a:r>
              <a:rPr b="1" dirty="0" sz="2000" lang="en-US">
                <a:solidFill>
                  <a:schemeClr val="accent1">
                    <a:lumMod val="75000"/>
                  </a:schemeClr>
                </a:solidFill>
                <a:latin typeface="Arial" pitchFamily="34" charset="0"/>
                <a:cs typeface="Arial" pitchFamily="34" charset="0"/>
              </a:rPr>
              <a:t>k</a:t>
            </a:r>
            <a:r>
              <a:rPr b="1" dirty="0" sz="2000" lang="en-US" smtClean="0">
                <a:solidFill>
                  <a:schemeClr val="accent1">
                    <a:lumMod val="75000"/>
                  </a:schemeClr>
                </a:solidFill>
                <a:latin typeface="Arial" pitchFamily="34" charset="0"/>
                <a:cs typeface="Arial" pitchFamily="34" charset="0"/>
              </a:rPr>
              <a:t>)</a:t>
            </a:r>
            <a:r>
              <a:rPr b="1" dirty="0" sz="2000" lang="en-US" smtClean="0">
                <a:latin typeface="Arial" pitchFamily="34" charset="0"/>
                <a:cs typeface="Arial" pitchFamily="34" charset="0"/>
              </a:rPr>
              <a:t>  Grant of waivers from payment of </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rates, fees, levies and other charges for investors for up to 5years after commencement of business.</a:t>
            </a:r>
            <a:endParaRPr b="1" dirty="0" sz="2000" lang="en-US">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0" name="Rectangle 1"/>
          <p:cNvSpPr/>
          <p:nvPr/>
        </p:nvSpPr>
        <p:spPr>
          <a:xfrm>
            <a:off x="457200" y="457200"/>
            <a:ext cx="8001000" cy="3139441"/>
          </a:xfrm>
          <a:prstGeom prst="rect"/>
        </p:spPr>
        <p:txBody>
          <a:bodyPr wrap="square">
            <a:spAutoFit/>
          </a:bodyPr>
          <a:p>
            <a:r>
              <a:rPr b="1" dirty="0" sz="2000" lang="en-US">
                <a:solidFill>
                  <a:schemeClr val="accent1">
                    <a:lumMod val="75000"/>
                  </a:schemeClr>
                </a:solidFill>
                <a:latin typeface="Arial" pitchFamily="34" charset="0"/>
                <a:cs typeface="Arial" pitchFamily="34" charset="0"/>
              </a:rPr>
              <a:t>l</a:t>
            </a:r>
            <a:r>
              <a:rPr b="1" dirty="0" sz="2000" lang="en-US" smtClean="0">
                <a:solidFill>
                  <a:schemeClr val="accent1">
                    <a:lumMod val="75000"/>
                  </a:schemeClr>
                </a:solidFill>
                <a:latin typeface="Arial" pitchFamily="34" charset="0"/>
                <a:cs typeface="Arial" pitchFamily="34" charset="0"/>
              </a:rPr>
              <a:t>)  </a:t>
            </a:r>
            <a:r>
              <a:rPr b="1" dirty="0" sz="2000" lang="en-US" smtClean="0">
                <a:latin typeface="Arial" pitchFamily="34" charset="0"/>
                <a:cs typeface="Arial" pitchFamily="34" charset="0"/>
              </a:rPr>
              <a:t>Helping investors with appropriate pool of man power resources through th</a:t>
            </a:r>
            <a:r>
              <a:rPr b="1" dirty="0" sz="2000" lang="en-US" smtClean="0">
                <a:latin typeface="Arial" pitchFamily="34" charset="0"/>
                <a:cs typeface="Arial" pitchFamily="34" charset="0"/>
              </a:rPr>
              <a:t>e</a:t>
            </a:r>
            <a:r>
              <a:rPr b="1" dirty="0" sz="2000" lang="en-US" smtClean="0">
                <a:latin typeface="Arial" pitchFamily="34" charset="0"/>
                <a:cs typeface="Arial" pitchFamily="34" charset="0"/>
              </a:rPr>
              <a:t> </a:t>
            </a:r>
            <a:r>
              <a:rPr b="1" dirty="0" sz="2000" lang="en-US" smtClean="0">
                <a:latin typeface="Arial" pitchFamily="34" charset="0"/>
                <a:cs typeface="Arial" pitchFamily="34" charset="0"/>
              </a:rPr>
              <a:t>Delta State Bureau for Job and Wealth Creation, Delta State Technical and Vocational Board and Delta State Investments Development Agency.</a:t>
            </a:r>
            <a:endParaRPr altLang="en-US" lang="zh-CN"/>
          </a:p>
          <a:p>
            <a:r>
              <a:rPr b="1" dirty="0" sz="2000" lang="en-US">
                <a:solidFill>
                  <a:schemeClr val="accent1">
                    <a:lumMod val="75000"/>
                  </a:schemeClr>
                </a:solidFill>
                <a:latin typeface="Arial" pitchFamily="34" charset="0"/>
                <a:cs typeface="Arial" pitchFamily="34" charset="0"/>
              </a:rPr>
              <a:t>m</a:t>
            </a:r>
            <a:r>
              <a:rPr b="1" dirty="0" sz="2000" lang="en-US" smtClean="0">
                <a:solidFill>
                  <a:schemeClr val="accent1">
                    <a:lumMod val="75000"/>
                  </a:schemeClr>
                </a:solidFill>
                <a:latin typeface="Arial" pitchFamily="34" charset="0"/>
                <a:cs typeface="Arial" pitchFamily="34" charset="0"/>
              </a:rPr>
              <a:t>)  </a:t>
            </a:r>
            <a:r>
              <a:rPr b="1" dirty="0" sz="2000" lang="en-US" smtClean="0">
                <a:latin typeface="Arial" pitchFamily="34" charset="0"/>
                <a:cs typeface="Arial" pitchFamily="34" charset="0"/>
              </a:rPr>
              <a:t>Delta State Electricity Power Law 202</a:t>
            </a:r>
            <a:r>
              <a:rPr b="1" dirty="0" sz="2000" lang="en-US" smtClean="0">
                <a:latin typeface="Arial" pitchFamily="34" charset="0"/>
                <a:cs typeface="Arial" pitchFamily="34" charset="0"/>
              </a:rPr>
              <a:t>5</a:t>
            </a:r>
            <a:r>
              <a:rPr b="1" dirty="0" sz="2000" lang="en-US" smtClean="0">
                <a:latin typeface="Arial" pitchFamily="34" charset="0"/>
                <a:cs typeface="Arial" pitchFamily="34" charset="0"/>
              </a:rPr>
              <a:t>.</a:t>
            </a:r>
            <a:endParaRPr altLang="en-US" lang="zh-CN"/>
          </a:p>
          <a:p>
            <a:r>
              <a:rPr b="1" dirty="0" sz="2000" lang="en-US">
                <a:solidFill>
                  <a:schemeClr val="accent1">
                    <a:lumMod val="75000"/>
                  </a:schemeClr>
                </a:solidFill>
                <a:latin typeface="Arial" pitchFamily="34" charset="0"/>
                <a:cs typeface="Arial" pitchFamily="34" charset="0"/>
              </a:rPr>
              <a:t>n</a:t>
            </a:r>
            <a:r>
              <a:rPr b="1" dirty="0" sz="2000" lang="en-US" smtClean="0">
                <a:solidFill>
                  <a:schemeClr val="accent1">
                    <a:lumMod val="75000"/>
                  </a:schemeClr>
                </a:solidFill>
                <a:latin typeface="Arial" pitchFamily="34" charset="0"/>
                <a:cs typeface="Arial" pitchFamily="34" charset="0"/>
              </a:rPr>
              <a:t>)  </a:t>
            </a:r>
            <a:r>
              <a:rPr b="1" dirty="0" sz="2000" lang="en-US" smtClean="0">
                <a:latin typeface="Arial" pitchFamily="34" charset="0"/>
                <a:cs typeface="Arial" pitchFamily="34" charset="0"/>
              </a:rPr>
              <a:t>Delta State Environmental Protection Agency</a:t>
            </a:r>
          </a:p>
          <a:p>
            <a:r>
              <a:rPr b="1" dirty="0" sz="2000" lang="en-US">
                <a:solidFill>
                  <a:schemeClr val="accent1">
                    <a:lumMod val="75000"/>
                  </a:schemeClr>
                </a:solidFill>
                <a:latin typeface="Arial" pitchFamily="34" charset="0"/>
                <a:cs typeface="Arial" pitchFamily="34" charset="0"/>
              </a:rPr>
              <a:t>o</a:t>
            </a:r>
            <a:r>
              <a:rPr b="1" dirty="0" sz="2000" lang="en-US" smtClean="0">
                <a:solidFill>
                  <a:schemeClr val="accent1">
                    <a:lumMod val="75000"/>
                  </a:schemeClr>
                </a:solidFill>
                <a:latin typeface="Arial" pitchFamily="34" charset="0"/>
                <a:cs typeface="Arial" pitchFamily="34" charset="0"/>
              </a:rPr>
              <a:t>)   </a:t>
            </a:r>
            <a:r>
              <a:rPr b="1" dirty="0" sz="2000" lang="en-US" smtClean="0">
                <a:latin typeface="Arial" pitchFamily="34" charset="0"/>
                <a:cs typeface="Arial" pitchFamily="34" charset="0"/>
              </a:rPr>
              <a:t>Delta State Environmental Conservation Law</a:t>
            </a:r>
          </a:p>
          <a:p>
            <a:r>
              <a:rPr b="1" dirty="0" sz="2000" lang="en-US">
                <a:solidFill>
                  <a:schemeClr val="accent1">
                    <a:lumMod val="75000"/>
                  </a:schemeClr>
                </a:solidFill>
                <a:latin typeface="Arial" pitchFamily="34" charset="0"/>
                <a:cs typeface="Arial" pitchFamily="34" charset="0"/>
              </a:rPr>
              <a:t>p</a:t>
            </a:r>
            <a:r>
              <a:rPr b="1" dirty="0" sz="2000" lang="en-US" smtClean="0">
                <a:solidFill>
                  <a:schemeClr val="accent1">
                    <a:lumMod val="75000"/>
                  </a:schemeClr>
                </a:solidFill>
                <a:latin typeface="Arial" pitchFamily="34" charset="0"/>
                <a:cs typeface="Arial" pitchFamily="34" charset="0"/>
              </a:rPr>
              <a:t>)   </a:t>
            </a:r>
            <a:r>
              <a:rPr b="1" dirty="0" sz="2000" lang="en-US" smtClean="0">
                <a:latin typeface="Arial" pitchFamily="34" charset="0"/>
                <a:cs typeface="Arial" pitchFamily="34" charset="0"/>
              </a:rPr>
              <a:t>Delta State Forestry Law</a:t>
            </a:r>
          </a:p>
          <a:p>
            <a:r>
              <a:rPr b="1" dirty="0" sz="2000" lang="en-US">
                <a:solidFill>
                  <a:schemeClr val="accent1">
                    <a:lumMod val="75000"/>
                  </a:schemeClr>
                </a:solidFill>
                <a:latin typeface="Arial" pitchFamily="34" charset="0"/>
                <a:cs typeface="Arial" pitchFamily="34" charset="0"/>
              </a:rPr>
              <a:t>q</a:t>
            </a:r>
            <a:r>
              <a:rPr b="1" dirty="0" sz="2000" lang="en-US" smtClean="0">
                <a:solidFill>
                  <a:schemeClr val="accent1">
                    <a:lumMod val="75000"/>
                  </a:schemeClr>
                </a:solidFill>
                <a:latin typeface="Arial" pitchFamily="34" charset="0"/>
                <a:cs typeface="Arial" pitchFamily="34" charset="0"/>
              </a:rPr>
              <a:t>)   </a:t>
            </a:r>
            <a:r>
              <a:rPr b="1" dirty="0" sz="2000" lang="en-US" smtClean="0">
                <a:latin typeface="Arial" pitchFamily="34" charset="0"/>
                <a:cs typeface="Arial" pitchFamily="34" charset="0"/>
              </a:rPr>
              <a:t>Operation Delta Sweep to enhance joint security operations in the State.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41" name="Rectangle 1"/>
          <p:cNvSpPr/>
          <p:nvPr/>
        </p:nvSpPr>
        <p:spPr>
          <a:xfrm>
            <a:off x="353289" y="240804"/>
            <a:ext cx="8409709" cy="6212840"/>
          </a:xfrm>
          <a:prstGeom prst="rect"/>
        </p:spPr>
        <p:txBody>
          <a:bodyPr wrap="square">
            <a:spAutoFit/>
          </a:bodyPr>
          <a:p>
            <a:r>
              <a:rPr b="1" dirty="0" sz="3200" lang="en-US" smtClean="0">
                <a:solidFill>
                  <a:schemeClr val="accent1">
                    <a:lumMod val="75000"/>
                  </a:schemeClr>
                </a:solidFill>
                <a:latin typeface="Arial" pitchFamily="34" charset="0"/>
                <a:cs typeface="Arial" pitchFamily="34" charset="0"/>
              </a:rPr>
              <a:t>2. HEALTH SECTOR INITIATIVES</a:t>
            </a:r>
          </a:p>
          <a:p>
            <a:r>
              <a:rPr b="1" dirty="0" sz="2000" lang="en-US" smtClean="0">
                <a:latin typeface="Arial" pitchFamily="34" charset="0"/>
                <a:cs typeface="Arial" pitchFamily="34" charset="0"/>
              </a:rPr>
              <a:t>Delta State Contributory Health Commission (DSCHC): Established to ensure access to quality healthcare services for all residents of Delta State, irrespective of their socio-economic status.</a:t>
            </a:r>
          </a:p>
          <a:p>
            <a:r>
              <a:rPr b="1" dirty="0" sz="2000" lang="en-US" smtClean="0">
                <a:latin typeface="Arial" pitchFamily="34" charset="0"/>
                <a:cs typeface="Arial" pitchFamily="34" charset="0"/>
              </a:rPr>
              <a:t>Delta State Contributory Health Scheme (DSCHS): A mandatory health insurance scheme that provides financial protection to residents of Delta State.</a:t>
            </a:r>
          </a:p>
          <a:p>
            <a:endParaRPr dirty="0" lang="en-US" smtClean="0">
              <a:latin typeface="Arial" pitchFamily="34" charset="0"/>
              <a:cs typeface="Arial" pitchFamily="34" charset="0"/>
            </a:endParaRPr>
          </a:p>
          <a:p>
            <a:r>
              <a:rPr b="1" dirty="0" sz="3200" lang="en-US" smtClean="0">
                <a:solidFill>
                  <a:schemeClr val="accent1">
                    <a:lumMod val="75000"/>
                  </a:schemeClr>
                </a:solidFill>
                <a:latin typeface="Arial" pitchFamily="34" charset="0"/>
                <a:cs typeface="Arial" pitchFamily="34" charset="0"/>
              </a:rPr>
              <a:t>3. RENEWABLE ENERGY INITIATIVES</a:t>
            </a:r>
          </a:p>
          <a:p>
            <a:r>
              <a:rPr b="1" dirty="0" sz="2000" lang="en-US" smtClean="0">
                <a:latin typeface="Arial" pitchFamily="34" charset="0"/>
                <a:cs typeface="Arial" pitchFamily="34" charset="0"/>
              </a:rPr>
              <a:t>Delta State Renewable Energy Policy Roadmap: Aims to promote the use of renewable energy sources in the state, such as solar and wind power.</a:t>
            </a:r>
          </a:p>
          <a:p>
            <a:endParaRPr b="1" dirty="0" sz="2000" lang="en-US" smtClean="0">
              <a:latin typeface="Arial" pitchFamily="34" charset="0"/>
              <a:cs typeface="Arial" pitchFamily="34" charset="0"/>
            </a:endParaRPr>
          </a:p>
          <a:p>
            <a:r>
              <a:rPr b="1" dirty="0" sz="3200" lang="en-US" smtClean="0">
                <a:solidFill>
                  <a:schemeClr val="accent1">
                    <a:lumMod val="75000"/>
                  </a:schemeClr>
                </a:solidFill>
                <a:latin typeface="Arial" pitchFamily="34" charset="0"/>
                <a:cs typeface="Arial" pitchFamily="34" charset="0"/>
              </a:rPr>
              <a:t>4. SOCIO-ECONOMIC DEVELOPMENT INITIATIVES</a:t>
            </a:r>
          </a:p>
          <a:p>
            <a:r>
              <a:rPr b="1" dirty="0" sz="2000" lang="en-US" smtClean="0">
                <a:latin typeface="Arial" pitchFamily="34" charset="0"/>
                <a:cs typeface="Arial" pitchFamily="34" charset="0"/>
              </a:rPr>
              <a:t>Socio-Economic Development Programs: The </a:t>
            </a:r>
            <a:r>
              <a:rPr b="1" dirty="0" sz="2000" lang="en-US" smtClean="0">
                <a:latin typeface="Arial" pitchFamily="34" charset="0"/>
                <a:cs typeface="Arial" pitchFamily="34" charset="0"/>
              </a:rPr>
              <a:t>State </a:t>
            </a:r>
            <a:r>
              <a:rPr b="1" dirty="0" sz="2000" lang="en-US" smtClean="0">
                <a:latin typeface="Arial" pitchFamily="34" charset="0"/>
                <a:cs typeface="Arial" pitchFamily="34" charset="0"/>
              </a:rPr>
              <a:t>government is committed to promoting socio-economic development through innovative programs and policies</a:t>
            </a:r>
            <a:r>
              <a:rPr dirty="0" lang="en-US" smtClean="0">
                <a:latin typeface="Arial" pitchFamily="34" charset="0"/>
                <a:cs typeface="Arial" pitchFamily="34" charset="0"/>
              </a:rPr>
              <a:t>.</a:t>
            </a:r>
            <a:endParaRPr altLang="en-US" lang="zh-CN"/>
          </a:p>
          <a:p>
            <a:endParaRPr dirty="0"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00" name="Content Placeholder 1"/>
          <p:cNvSpPr>
            <a:spLocks noGrp="1"/>
          </p:cNvSpPr>
          <p:nvPr>
            <p:ph idx="1"/>
          </p:nvPr>
        </p:nvSpPr>
        <p:spPr/>
        <p:txBody>
          <a:bodyPr>
            <a:normAutofit/>
          </a:bodyPr>
          <a:p>
            <a:pPr algn="just" indent="0" marL="109728">
              <a:buNone/>
            </a:pPr>
            <a:r>
              <a:rPr dirty="0" lang="en-US" smtClean="0"/>
              <a:t>Delta State Government is committed to prioritize reforms that will enhance Ease of Doing Business, Expand Critical Infrastructure and Stimulate Sustainable Growth. The Delta State Government under the good leadership of His </a:t>
            </a:r>
            <a:r>
              <a:rPr lang="en-US" smtClean="0"/>
              <a:t>Excellency the </a:t>
            </a:r>
            <a:r>
              <a:rPr dirty="0" lang="en-US" smtClean="0"/>
              <a:t>Governor, </a:t>
            </a:r>
            <a:r>
              <a:rPr dirty="0" lang="en-US" err="1" smtClean="0"/>
              <a:t>Rt</a:t>
            </a:r>
            <a:r>
              <a:rPr dirty="0" lang="en-US" smtClean="0"/>
              <a:t> Hon. Elder </a:t>
            </a:r>
            <a:r>
              <a:rPr dirty="0" lang="en-US" smtClean="0"/>
              <a:t>Sheriff Oborevwori through its M.O.R.E Agenda for Renewed Hope is working closely with members of the Organized Private Sectors like DACCIMA, NASSI, MAN, and other Economic Institutions to stimulate Trade and attract investments to the State given the State’s vast Areas of Investment Opportunities.</a:t>
            </a:r>
            <a:endParaRPr dirty="0" lang="en-US"/>
          </a:p>
        </p:txBody>
      </p:sp>
      <p:sp>
        <p:nvSpPr>
          <p:cNvPr id="1048601" name="Title 2"/>
          <p:cNvSpPr>
            <a:spLocks noGrp="1"/>
          </p:cNvSpPr>
          <p:nvPr>
            <p:ph type="title"/>
          </p:nvPr>
        </p:nvSpPr>
        <p:spPr/>
        <p:txBody>
          <a:bodyPr/>
          <a:p>
            <a:r>
              <a:rPr dirty="0" lang="en-US" smtClean="0"/>
              <a:t>OVERVIEW</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42" name="Rectangle 1"/>
          <p:cNvSpPr/>
          <p:nvPr/>
        </p:nvSpPr>
        <p:spPr>
          <a:xfrm>
            <a:off x="429491" y="381000"/>
            <a:ext cx="8305800" cy="2402841"/>
          </a:xfrm>
          <a:prstGeom prst="rect"/>
        </p:spPr>
        <p:txBody>
          <a:bodyPr wrap="square">
            <a:spAutoFit/>
          </a:bodyPr>
          <a:p>
            <a:r>
              <a:rPr b="1" dirty="0" sz="3200" lang="en-US" smtClean="0">
                <a:solidFill>
                  <a:schemeClr val="accent1">
                    <a:lumMod val="75000"/>
                  </a:schemeClr>
                </a:solidFill>
                <a:latin typeface="Arial" pitchFamily="34" charset="0"/>
                <a:cs typeface="Arial" pitchFamily="34" charset="0"/>
              </a:rPr>
              <a:t>5. OPERATION DELTA SANITY (OPDS)</a:t>
            </a:r>
          </a:p>
          <a:p>
            <a:r>
              <a:rPr dirty="0" sz="2000" lang="en-US" smtClean="0">
                <a:latin typeface="Arial" pitchFamily="34" charset="0"/>
                <a:cs typeface="Arial" pitchFamily="34" charset="0"/>
              </a:rPr>
              <a:t>Launched to combat oil theft in the Niger Delta region, this operation is a collaborative effort between the Nigerian Petroleum Ministry and the Navy. The initiative has been bolstered with armed drones, attack helicopters and enhanced intelligence to increase oil production and secure state resources. </a:t>
            </a:r>
          </a:p>
          <a:p>
            <a:endParaRPr dirty="0" sz="2000" lang="en-US">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pic>
        <p:nvPicPr>
          <p:cNvPr id="2097164" name="Picture 3"/>
          <p:cNvPicPr>
            <a:picLocks noChangeAspect="1" noChangeArrowheads="1"/>
          </p:cNvPicPr>
          <p:nvPr/>
        </p:nvPicPr>
        <p:blipFill>
          <a:blip xmlns:r="http://schemas.openxmlformats.org/officeDocument/2006/relationships" r:embed="rId1"/>
          <a:srcRect/>
          <a:stretch>
            <a:fillRect/>
          </a:stretch>
        </p:blipFill>
        <p:spPr bwMode="auto">
          <a:xfrm>
            <a:off x="4648200" y="2389909"/>
            <a:ext cx="4468091" cy="4468091"/>
          </a:xfrm>
          <a:prstGeom prst="rect"/>
          <a:noFill/>
          <a:ln>
            <a:noFill/>
          </a:ln>
          <a:effectLst/>
        </p:spPr>
      </p:pic>
      <p:pic>
        <p:nvPicPr>
          <p:cNvPr id="2097165" name="Picture 4"/>
          <p:cNvPicPr>
            <a:picLocks noChangeAspect="1" noChangeArrowheads="1"/>
          </p:cNvPicPr>
          <p:nvPr/>
        </p:nvPicPr>
        <p:blipFill>
          <a:blip xmlns:r="http://schemas.openxmlformats.org/officeDocument/2006/relationships" r:embed="rId2"/>
          <a:srcRect/>
          <a:stretch>
            <a:fillRect/>
          </a:stretch>
        </p:blipFill>
        <p:spPr bwMode="auto">
          <a:xfrm>
            <a:off x="-1" y="0"/>
            <a:ext cx="9116291" cy="4861719"/>
          </a:xfrm>
          <a:prstGeom prst="rect"/>
          <a:no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53" name="Picture 3"/>
          <p:cNvPicPr>
            <a:picLocks noChangeAspect="1" noChangeArrowheads="1"/>
          </p:cNvPicPr>
          <p:nvPr/>
        </p:nvPicPr>
        <p:blipFill rotWithShape="1">
          <a:blip xmlns:r="http://schemas.openxmlformats.org/officeDocument/2006/relationships" r:embed="rId1"/>
          <a:srcRect b="11919"/>
          <a:stretch>
            <a:fillRect/>
          </a:stretch>
        </p:blipFill>
        <p:spPr bwMode="auto">
          <a:xfrm>
            <a:off x="31701" y="0"/>
            <a:ext cx="2940099" cy="6858000"/>
          </a:xfrm>
          <a:prstGeom prst="rect"/>
          <a:noFill/>
          <a:ln>
            <a:noFill/>
          </a:ln>
          <a:effectLst/>
        </p:spPr>
      </p:pic>
      <p:sp>
        <p:nvSpPr>
          <p:cNvPr id="1048608" name="Title 1"/>
          <p:cNvSpPr>
            <a:spLocks noGrp="1"/>
          </p:cNvSpPr>
          <p:nvPr>
            <p:ph type="title"/>
          </p:nvPr>
        </p:nvSpPr>
        <p:spPr>
          <a:xfrm>
            <a:off x="1627588" y="4876800"/>
            <a:ext cx="7481776" cy="838200"/>
          </a:xfrm>
        </p:spPr>
        <p:txBody>
          <a:bodyPr/>
          <a:p>
            <a:r>
              <a:rPr dirty="0" sz="2800" lang="en-US">
                <a:solidFill>
                  <a:schemeClr val="bg2">
                    <a:lumMod val="50000"/>
                  </a:schemeClr>
                </a:solidFill>
              </a:rPr>
              <a:t>TOP TEN(10) AREAS OF INVESTMENT OPPORTUNITIES IN THE STATE</a:t>
            </a:r>
            <a:endParaRPr dirty="0" lang="en-US"/>
          </a:p>
        </p:txBody>
      </p:sp>
      <p:pic>
        <p:nvPicPr>
          <p:cNvPr id="2097154" name="Picture 2"/>
          <p:cNvPicPr>
            <a:picLocks noChangeAspect="1" noGrp="1" noChangeArrowheads="1"/>
          </p:cNvPicPr>
          <p:nvPr>
            <p:ph sz="half" idx="1"/>
          </p:nvPr>
        </p:nvPicPr>
        <p:blipFill>
          <a:blip xmlns:r="http://schemas.openxmlformats.org/officeDocument/2006/relationships" r:embed="rId2"/>
          <a:srcRect/>
          <a:stretch>
            <a:fillRect/>
          </a:stretch>
        </p:blipFill>
        <p:spPr bwMode="auto">
          <a:xfrm>
            <a:off x="2944516" y="20782"/>
            <a:ext cx="6164847" cy="4322618"/>
          </a:xfrm>
          <a:prstGeom prst="rect"/>
          <a:noFill/>
          <a:ln>
            <a:noFill/>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3" name=""/>
        <p:cNvGrpSpPr/>
        <p:nvPr/>
      </p:nvGrpSpPr>
      <p:grpSpPr>
        <a:xfrm>
          <a:off x="0" y="0"/>
          <a:ext cx="0" cy="0"/>
          <a:chOff x="0" y="0"/>
          <a:chExt cx="0" cy="0"/>
        </a:xfrm>
      </p:grpSpPr>
      <p:sp>
        <p:nvSpPr>
          <p:cNvPr id="1048613" name="Title 1"/>
          <p:cNvSpPr>
            <a:spLocks noGrp="1"/>
          </p:cNvSpPr>
          <p:nvPr>
            <p:ph type="title"/>
          </p:nvPr>
        </p:nvSpPr>
        <p:spPr>
          <a:xfrm>
            <a:off x="457200" y="274638"/>
            <a:ext cx="8229600" cy="5287962"/>
          </a:xfrm>
        </p:spPr>
        <p:txBody>
          <a:bodyPr>
            <a:normAutofit fontScale="97727"/>
          </a:bodyPr>
          <a:p>
            <a:pPr indent="-742950" lvl="0" marL="852678">
              <a:buFont typeface="+mj-lt"/>
              <a:buAutoNum type="arabicPeriod"/>
            </a:pPr>
            <a:r>
              <a:rPr dirty="0" sz="4400" lang="en-US">
                <a:solidFill>
                  <a:schemeClr val="accent1">
                    <a:lumMod val="75000"/>
                  </a:schemeClr>
                </a:solidFill>
                <a:latin typeface="Arial" pitchFamily="34" charset="0"/>
                <a:cs typeface="Arial" pitchFamily="34" charset="0"/>
              </a:rPr>
              <a:t>OIL &amp; </a:t>
            </a:r>
            <a:r>
              <a:rPr dirty="0" sz="4400" lang="en-US" smtClean="0">
                <a:solidFill>
                  <a:schemeClr val="accent1">
                    <a:lumMod val="75000"/>
                  </a:schemeClr>
                </a:solidFill>
                <a:latin typeface="Arial" pitchFamily="34" charset="0"/>
                <a:cs typeface="Arial" pitchFamily="34" charset="0"/>
              </a:rPr>
              <a:t>GAS:</a:t>
            </a:r>
            <a:r>
              <a:rPr dirty="0" sz="4400" lang="en-US" u="sng" smtClean="0">
                <a:solidFill>
                  <a:schemeClr val="accent1">
                    <a:lumMod val="75000"/>
                  </a:schemeClr>
                </a:solidFill>
                <a:latin typeface="Arial" pitchFamily="34" charset="0"/>
                <a:cs typeface="Arial" pitchFamily="34" charset="0"/>
              </a:rPr>
              <a:t/>
            </a:r>
            <a:br>
              <a:rPr dirty="0" sz="4400" lang="en-US" u="sng" smtClean="0">
                <a:solidFill>
                  <a:schemeClr val="accent1">
                    <a:lumMod val="75000"/>
                  </a:schemeClr>
                </a:solidFill>
                <a:latin typeface="Arial" pitchFamily="34" charset="0"/>
                <a:cs typeface="Arial" pitchFamily="34" charset="0"/>
              </a:rPr>
            </a:br>
            <a:r>
              <a:rPr dirty="0" sz="4400" lang="en-US" smtClean="0">
                <a:solidFill>
                  <a:schemeClr val="bg1"/>
                </a:solidFill>
                <a:effectLst/>
                <a:latin typeface="Arial" pitchFamily="34" charset="0"/>
                <a:cs typeface="Arial" pitchFamily="34" charset="0"/>
              </a:rPr>
              <a:t>a.	</a:t>
            </a:r>
            <a:r>
              <a:rPr dirty="0" sz="4400" lang="en-US" smtClean="0">
                <a:solidFill>
                  <a:schemeClr val="bg1"/>
                </a:solidFill>
                <a:latin typeface="Arial" pitchFamily="34" charset="0"/>
                <a:cs typeface="Arial" pitchFamily="34" charset="0"/>
              </a:rPr>
              <a:t>Gas </a:t>
            </a:r>
            <a:r>
              <a:rPr dirty="0" sz="4400" lang="en-US">
                <a:solidFill>
                  <a:schemeClr val="bg1"/>
                </a:solidFill>
                <a:latin typeface="Arial" pitchFamily="34" charset="0"/>
                <a:cs typeface="Arial" pitchFamily="34" charset="0"/>
              </a:rPr>
              <a:t>to Power</a:t>
            </a:r>
            <a:br>
              <a:rPr dirty="0" sz="4400" lang="en-US">
                <a:solidFill>
                  <a:schemeClr val="bg1"/>
                </a:solidFill>
                <a:latin typeface="Arial" pitchFamily="34" charset="0"/>
                <a:cs typeface="Arial" pitchFamily="34" charset="0"/>
              </a:rPr>
            </a:br>
            <a:r>
              <a:rPr dirty="0" sz="4400" lang="en-US" smtClean="0">
                <a:solidFill>
                  <a:schemeClr val="bg1"/>
                </a:solidFill>
                <a:latin typeface="Arial" pitchFamily="34" charset="0"/>
                <a:cs typeface="Arial" pitchFamily="34" charset="0"/>
              </a:rPr>
              <a:t/>
            </a:r>
            <a:br>
              <a:rPr dirty="0" sz="4400" lang="en-US" smtClean="0">
                <a:solidFill>
                  <a:schemeClr val="bg1"/>
                </a:solidFill>
                <a:latin typeface="Arial" pitchFamily="34" charset="0"/>
                <a:cs typeface="Arial" pitchFamily="34" charset="0"/>
              </a:rPr>
            </a:br>
            <a:r>
              <a:rPr dirty="0" sz="4400" lang="en-US" smtClean="0">
                <a:solidFill>
                  <a:schemeClr val="bg1"/>
                </a:solidFill>
                <a:latin typeface="Arial" pitchFamily="34" charset="0"/>
                <a:cs typeface="Arial" pitchFamily="34" charset="0"/>
              </a:rPr>
              <a:t>b.	Gas </a:t>
            </a:r>
            <a:r>
              <a:rPr dirty="0" sz="4400" lang="en-US">
                <a:solidFill>
                  <a:schemeClr val="bg1"/>
                </a:solidFill>
                <a:latin typeface="Arial" pitchFamily="34" charset="0"/>
                <a:cs typeface="Arial" pitchFamily="34" charset="0"/>
              </a:rPr>
              <a:t>to LPG</a:t>
            </a:r>
            <a:br>
              <a:rPr dirty="0" sz="4400" lang="en-US">
                <a:solidFill>
                  <a:schemeClr val="bg1"/>
                </a:solidFill>
                <a:latin typeface="Arial" pitchFamily="34" charset="0"/>
                <a:cs typeface="Arial" pitchFamily="34" charset="0"/>
              </a:rPr>
            </a:br>
            <a:r>
              <a:rPr dirty="0" sz="4400" lang="en-US" smtClean="0">
                <a:solidFill>
                  <a:schemeClr val="bg1"/>
                </a:solidFill>
                <a:latin typeface="Arial" pitchFamily="34" charset="0"/>
                <a:cs typeface="Arial" pitchFamily="34" charset="0"/>
              </a:rPr>
              <a:t/>
            </a:r>
            <a:br>
              <a:rPr dirty="0" sz="4400" lang="en-US" smtClean="0">
                <a:solidFill>
                  <a:schemeClr val="bg1"/>
                </a:solidFill>
                <a:latin typeface="Arial" pitchFamily="34" charset="0"/>
                <a:cs typeface="Arial" pitchFamily="34" charset="0"/>
              </a:rPr>
            </a:br>
            <a:r>
              <a:rPr dirty="0" sz="4400" lang="en-US" smtClean="0">
                <a:solidFill>
                  <a:schemeClr val="bg1"/>
                </a:solidFill>
                <a:latin typeface="Arial" pitchFamily="34" charset="0"/>
                <a:cs typeface="Arial" pitchFamily="34" charset="0"/>
              </a:rPr>
              <a:t>c.	Establishment </a:t>
            </a:r>
            <a:r>
              <a:rPr dirty="0" sz="4400" lang="en-US">
                <a:solidFill>
                  <a:schemeClr val="bg1"/>
                </a:solidFill>
                <a:latin typeface="Arial" pitchFamily="34" charset="0"/>
                <a:cs typeface="Arial" pitchFamily="34" charset="0"/>
              </a:rPr>
              <a:t>of Methanol-ethanol Plant</a:t>
            </a:r>
            <a:br>
              <a:rPr dirty="0" sz="4400" lang="en-US">
                <a:solidFill>
                  <a:schemeClr val="bg1"/>
                </a:solidFill>
                <a:latin typeface="Arial" pitchFamily="34" charset="0"/>
                <a:cs typeface="Arial" pitchFamily="34" charset="0"/>
              </a:rPr>
            </a:br>
            <a:endParaRPr dirty="0" lang="en-US"/>
          </a:p>
        </p:txBody>
      </p:sp>
      <p:pic>
        <p:nvPicPr>
          <p:cNvPr id="2097155" name="Picture 2"/>
          <p:cNvPicPr>
            <a:picLocks noChangeAspect="1" noChangeArrowheads="1"/>
          </p:cNvPicPr>
          <p:nvPr/>
        </p:nvPicPr>
        <p:blipFill>
          <a:blip xmlns:r="http://schemas.openxmlformats.org/officeDocument/2006/relationships" r:embed="rId1" cstate="print"/>
          <a:srcRect/>
          <a:stretch>
            <a:fillRect/>
          </a:stretch>
        </p:blipFill>
        <p:spPr bwMode="auto">
          <a:xfrm>
            <a:off x="5791200" y="1066800"/>
            <a:ext cx="3352800" cy="2576945"/>
          </a:xfrm>
          <a:prstGeom prst="rect"/>
          <a:noFill/>
          <a:ln>
            <a:noFill/>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4" name=""/>
        <p:cNvGrpSpPr/>
        <p:nvPr/>
      </p:nvGrpSpPr>
      <p:grpSpPr>
        <a:xfrm>
          <a:off x="0" y="0"/>
          <a:ext cx="0" cy="0"/>
          <a:chOff x="0" y="0"/>
          <a:chExt cx="0" cy="0"/>
        </a:xfrm>
      </p:grpSpPr>
      <p:sp>
        <p:nvSpPr>
          <p:cNvPr id="1048614" name="Title 1"/>
          <p:cNvSpPr>
            <a:spLocks noGrp="1"/>
          </p:cNvSpPr>
          <p:nvPr>
            <p:ph type="title"/>
          </p:nvPr>
        </p:nvSpPr>
        <p:spPr>
          <a:xfrm>
            <a:off x="457200" y="274638"/>
            <a:ext cx="8229600" cy="5973762"/>
          </a:xfrm>
        </p:spPr>
        <p:txBody>
          <a:bodyPr>
            <a:normAutofit/>
          </a:bodyPr>
          <a:p>
            <a:pPr indent="-342900" lvl="0" marL="452628"/>
            <a:r>
              <a:rPr dirty="0" sz="3600" lang="en-US" smtClean="0">
                <a:solidFill>
                  <a:schemeClr val="accent1">
                    <a:lumMod val="75000"/>
                  </a:schemeClr>
                </a:solidFill>
                <a:latin typeface="Arial" pitchFamily="34" charset="0"/>
                <a:cs typeface="Arial" pitchFamily="34" charset="0"/>
              </a:rPr>
              <a:t>2.	SOLID </a:t>
            </a:r>
            <a:r>
              <a:rPr dirty="0" sz="3600" lang="en-US">
                <a:solidFill>
                  <a:schemeClr val="accent1">
                    <a:lumMod val="75000"/>
                  </a:schemeClr>
                </a:solidFill>
                <a:latin typeface="Arial" pitchFamily="34" charset="0"/>
                <a:cs typeface="Arial" pitchFamily="34" charset="0"/>
              </a:rPr>
              <a:t>MINERALS</a:t>
            </a:r>
            <a:r>
              <a:rPr dirty="0" sz="3600" lang="en-US">
                <a:solidFill>
                  <a:schemeClr val="bg1"/>
                </a:solidFill>
                <a:latin typeface="Arial" pitchFamily="34" charset="0"/>
                <a:cs typeface="Arial" pitchFamily="34" charset="0"/>
              </a:rPr>
              <a:t>: Silica, Kaolin, Lignite (Brown coal), Clay</a:t>
            </a:r>
            <a:br>
              <a:rPr dirty="0" sz="3600" lang="en-US">
                <a:solidFill>
                  <a:schemeClr val="bg1"/>
                </a:solidFill>
                <a:latin typeface="Arial" pitchFamily="34" charset="0"/>
                <a:cs typeface="Arial" pitchFamily="34" charset="0"/>
              </a:rPr>
            </a:br>
            <a:r>
              <a:rPr dirty="0" sz="3600" lang="en-US" smtClean="0">
                <a:solidFill>
                  <a:schemeClr val="bg1"/>
                </a:solidFill>
                <a:latin typeface="Arial" pitchFamily="34" charset="0"/>
                <a:cs typeface="Arial" pitchFamily="34" charset="0"/>
              </a:rPr>
              <a:t/>
            </a:r>
            <a:r>
              <a:rPr dirty="0" sz="3600" lang="en-US" smtClean="0">
                <a:solidFill>
                  <a:schemeClr val="bg1"/>
                </a:solidFill>
                <a:latin typeface="Arial" pitchFamily="34" charset="0"/>
                <a:cs typeface="Arial" pitchFamily="34" charset="0"/>
              </a:rPr>
              <a:t>a.		Establishment </a:t>
            </a:r>
            <a:r>
              <a:rPr dirty="0" sz="3600" lang="en-US">
                <a:solidFill>
                  <a:schemeClr val="bg1"/>
                </a:solidFill>
                <a:latin typeface="Arial" pitchFamily="34" charset="0"/>
                <a:cs typeface="Arial" pitchFamily="34" charset="0"/>
              </a:rPr>
              <a:t>of Ceramic and T</a:t>
            </a:r>
            <a:r>
              <a:rPr dirty="0" sz="3600" lang="en-US" smtClean="0">
                <a:solidFill>
                  <a:schemeClr val="bg1"/>
                </a:solidFill>
                <a:latin typeface="Arial" pitchFamily="34" charset="0"/>
                <a:cs typeface="Arial" pitchFamily="34" charset="0"/>
              </a:rPr>
              <a:t>iles </a:t>
            </a:r>
            <a:r>
              <a:rPr dirty="0" sz="3600" lang="en-US">
                <a:solidFill>
                  <a:schemeClr val="bg1"/>
                </a:solidFill>
                <a:latin typeface="Arial" pitchFamily="34" charset="0"/>
                <a:cs typeface="Arial" pitchFamily="34" charset="0"/>
              </a:rPr>
              <a:t>Industries</a:t>
            </a:r>
            <a:br>
              <a:rPr dirty="0" sz="3600" lang="en-US">
                <a:solidFill>
                  <a:schemeClr val="bg1"/>
                </a:solidFill>
                <a:latin typeface="Arial" pitchFamily="34" charset="0"/>
                <a:cs typeface="Arial" pitchFamily="34" charset="0"/>
              </a:rPr>
            </a:br>
            <a:r>
              <a:rPr dirty="0" sz="3600" lang="en-US" smtClean="0">
                <a:solidFill>
                  <a:schemeClr val="bg1"/>
                </a:solidFill>
                <a:latin typeface="Arial" pitchFamily="34" charset="0"/>
                <a:cs typeface="Arial" pitchFamily="34" charset="0"/>
              </a:rPr>
              <a:t/>
            </a:r>
            <a:r>
              <a:rPr dirty="0" sz="3600" lang="en-US" smtClean="0">
                <a:solidFill>
                  <a:schemeClr val="bg1"/>
                </a:solidFill>
                <a:latin typeface="Arial" pitchFamily="34" charset="0"/>
                <a:cs typeface="Arial" pitchFamily="34" charset="0"/>
              </a:rPr>
              <a:t>b.		Investment </a:t>
            </a:r>
            <a:r>
              <a:rPr dirty="0" sz="3600" lang="en-US">
                <a:solidFill>
                  <a:schemeClr val="bg1"/>
                </a:solidFill>
                <a:latin typeface="Arial" pitchFamily="34" charset="0"/>
                <a:cs typeface="Arial" pitchFamily="34" charset="0"/>
              </a:rPr>
              <a:t>in Glass Production( hollow &amp; flat sheets)</a:t>
            </a:r>
            <a:br>
              <a:rPr dirty="0" sz="3600" lang="en-US">
                <a:solidFill>
                  <a:schemeClr val="bg1"/>
                </a:solidFill>
                <a:latin typeface="Arial" pitchFamily="34" charset="0"/>
                <a:cs typeface="Arial" pitchFamily="34" charset="0"/>
              </a:rPr>
            </a:br>
            <a:r>
              <a:rPr dirty="0" sz="3600" lang="en-US">
                <a:solidFill>
                  <a:schemeClr val="bg1"/>
                </a:solidFill>
                <a:latin typeface="Arial" pitchFamily="34" charset="0"/>
                <a:cs typeface="Arial" pitchFamily="34" charset="0"/>
              </a:rPr>
              <a:t>c</a:t>
            </a:r>
            <a:r>
              <a:rPr dirty="0" sz="3600" lang="en-US">
                <a:solidFill>
                  <a:schemeClr val="bg1"/>
                </a:solidFill>
                <a:latin typeface="Arial" pitchFamily="34" charset="0"/>
                <a:cs typeface="Arial" pitchFamily="34" charset="0"/>
              </a:rPr>
              <a:t>.</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C</a:t>
            </a:r>
            <a:r>
              <a:rPr dirty="0" sz="3600" lang="en-US">
                <a:solidFill>
                  <a:schemeClr val="bg1"/>
                </a:solidFill>
                <a:latin typeface="Arial" pitchFamily="34" charset="0"/>
                <a:cs typeface="Arial" pitchFamily="34" charset="0"/>
              </a:rPr>
              <a:t>o</a:t>
            </a:r>
            <a:r>
              <a:rPr dirty="0" sz="3600" lang="en-US">
                <a:solidFill>
                  <a:schemeClr val="bg1"/>
                </a:solidFill>
                <a:latin typeface="Arial" pitchFamily="34" charset="0"/>
                <a:cs typeface="Arial" pitchFamily="34" charset="0"/>
              </a:rPr>
              <a:t>a</a:t>
            </a:r>
            <a:r>
              <a:rPr dirty="0" sz="3600" lang="en-US">
                <a:solidFill>
                  <a:schemeClr val="bg1"/>
                </a:solidFill>
                <a:latin typeface="Arial" pitchFamily="34" charset="0"/>
                <a:cs typeface="Arial" pitchFamily="34" charset="0"/>
              </a:rPr>
              <a:t>l</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t</a:t>
            </a:r>
            <a:r>
              <a:rPr dirty="0" sz="3600" lang="en-US">
                <a:solidFill>
                  <a:schemeClr val="bg1"/>
                </a:solidFill>
                <a:latin typeface="Arial" pitchFamily="34" charset="0"/>
                <a:cs typeface="Arial" pitchFamily="34" charset="0"/>
              </a:rPr>
              <a:t>o</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P</a:t>
            </a:r>
            <a:r>
              <a:rPr dirty="0" sz="3600" lang="en-US">
                <a:solidFill>
                  <a:schemeClr val="bg1"/>
                </a:solidFill>
                <a:latin typeface="Arial" pitchFamily="34" charset="0"/>
                <a:cs typeface="Arial" pitchFamily="34" charset="0"/>
              </a:rPr>
              <a:t>o</a:t>
            </a:r>
            <a:r>
              <a:rPr dirty="0" sz="3600" lang="en-US">
                <a:solidFill>
                  <a:schemeClr val="bg1"/>
                </a:solidFill>
                <a:latin typeface="Arial" pitchFamily="34" charset="0"/>
                <a:cs typeface="Arial" pitchFamily="34" charset="0"/>
              </a:rPr>
              <a:t>w</a:t>
            </a:r>
            <a:r>
              <a:rPr dirty="0" sz="3600" lang="en-US">
                <a:solidFill>
                  <a:schemeClr val="bg1"/>
                </a:solidFill>
                <a:latin typeface="Arial" pitchFamily="34" charset="0"/>
                <a:cs typeface="Arial" pitchFamily="34" charset="0"/>
              </a:rPr>
              <a:t>e</a:t>
            </a:r>
            <a:r>
              <a:rPr dirty="0" sz="3600" lang="en-US">
                <a:solidFill>
                  <a:schemeClr val="bg1"/>
                </a:solidFill>
                <a:latin typeface="Arial" pitchFamily="34" charset="0"/>
                <a:cs typeface="Arial" pitchFamily="34" charset="0"/>
              </a:rPr>
              <a:t>r</a:t>
            </a:r>
            <a:r>
              <a:rPr dirty="0" sz="3600" lang="en-US">
                <a:solidFill>
                  <a:schemeClr val="bg1"/>
                </a:solidFill>
                <a:latin typeface="Arial" pitchFamily="34" charset="0"/>
                <a:cs typeface="Arial" pitchFamily="34" charset="0"/>
              </a:rPr>
              <a:t> </a:t>
            </a:r>
            <a:r>
              <a:rPr dirty="0" sz="3600" lang="en-US">
                <a:solidFill>
                  <a:schemeClr val="bg1"/>
                </a:solidFill>
                <a:latin typeface="Arial" pitchFamily="34" charset="0"/>
                <a:cs typeface="Arial" pitchFamily="34" charset="0"/>
              </a:rPr>
              <a:t>G</a:t>
            </a:r>
            <a:r>
              <a:rPr dirty="0" sz="3600" lang="en-US">
                <a:solidFill>
                  <a:schemeClr val="bg1"/>
                </a:solidFill>
                <a:latin typeface="Arial" pitchFamily="34" charset="0"/>
                <a:cs typeface="Arial" pitchFamily="34" charset="0"/>
              </a:rPr>
              <a:t>e</a:t>
            </a:r>
            <a:r>
              <a:rPr dirty="0" sz="3600" lang="en-US">
                <a:solidFill>
                  <a:schemeClr val="bg1"/>
                </a:solidFill>
                <a:latin typeface="Arial" pitchFamily="34" charset="0"/>
                <a:cs typeface="Arial" pitchFamily="34" charset="0"/>
              </a:rPr>
              <a:t>n</a:t>
            </a:r>
            <a:r>
              <a:rPr dirty="0" sz="3600" lang="en-US">
                <a:solidFill>
                  <a:schemeClr val="bg1"/>
                </a:solidFill>
                <a:latin typeface="Arial" pitchFamily="34" charset="0"/>
                <a:cs typeface="Arial" pitchFamily="34" charset="0"/>
              </a:rPr>
              <a:t>r</a:t>
            </a:r>
            <a:r>
              <a:rPr dirty="0" sz="3600" lang="en-US">
                <a:solidFill>
                  <a:schemeClr val="bg1"/>
                </a:solidFill>
                <a:latin typeface="Arial" pitchFamily="34" charset="0"/>
                <a:cs typeface="Arial" pitchFamily="34" charset="0"/>
              </a:rPr>
              <a:t>a</a:t>
            </a:r>
            <a:r>
              <a:rPr dirty="0" sz="3600" lang="en-US">
                <a:solidFill>
                  <a:schemeClr val="bg1"/>
                </a:solidFill>
                <a:latin typeface="Arial" pitchFamily="34" charset="0"/>
                <a:cs typeface="Arial" pitchFamily="34" charset="0"/>
              </a:rPr>
              <a:t>t</a:t>
            </a:r>
            <a:r>
              <a:rPr dirty="0" sz="3600" lang="en-US">
                <a:solidFill>
                  <a:schemeClr val="bg1"/>
                </a:solidFill>
                <a:latin typeface="Arial" pitchFamily="34" charset="0"/>
                <a:cs typeface="Arial" pitchFamily="34" charset="0"/>
              </a:rPr>
              <a:t>i</a:t>
            </a:r>
            <a:r>
              <a:rPr dirty="0" sz="3600" lang="en-US">
                <a:solidFill>
                  <a:schemeClr val="bg1"/>
                </a:solidFill>
                <a:latin typeface="Arial" pitchFamily="34" charset="0"/>
                <a:cs typeface="Arial" pitchFamily="34" charset="0"/>
              </a:rPr>
              <a:t>o</a:t>
            </a:r>
            <a:r>
              <a:rPr dirty="0" sz="3600" lang="en-US">
                <a:solidFill>
                  <a:schemeClr val="bg1"/>
                </a:solidFill>
                <a:latin typeface="Arial" pitchFamily="34" charset="0"/>
                <a:cs typeface="Arial" pitchFamily="34" charset="0"/>
              </a:rPr>
              <a:t>n</a:t>
            </a:r>
            <a:endParaRPr dirty="0" sz="3600" lang="en-US"/>
          </a:p>
        </p:txBody>
      </p:sp>
      <p:pic>
        <p:nvPicPr>
          <p:cNvPr id="2097156" name="Picture 3"/>
          <p:cNvPicPr>
            <a:picLocks noChangeAspect="1" noChangeArrowheads="1"/>
          </p:cNvPicPr>
          <p:nvPr/>
        </p:nvPicPr>
        <p:blipFill rotWithShape="1">
          <a:blip xmlns:r="http://schemas.openxmlformats.org/officeDocument/2006/relationships" r:embed="rId1"/>
          <a:srcRect t="26321" b="49811"/>
          <a:stretch>
            <a:fillRect/>
          </a:stretch>
        </p:blipFill>
        <p:spPr bwMode="auto">
          <a:xfrm>
            <a:off x="5913727" y="5257800"/>
            <a:ext cx="3230273" cy="1219200"/>
          </a:xfrm>
          <a:prstGeom prst="rect"/>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5" name=""/>
        <p:cNvGrpSpPr/>
        <p:nvPr/>
      </p:nvGrpSpPr>
      <p:grpSpPr>
        <a:xfrm>
          <a:off x="0" y="0"/>
          <a:ext cx="0" cy="0"/>
          <a:chOff x="0" y="0"/>
          <a:chExt cx="0" cy="0"/>
        </a:xfrm>
      </p:grpSpPr>
      <p:sp>
        <p:nvSpPr>
          <p:cNvPr id="1048615" name="Title 1"/>
          <p:cNvSpPr>
            <a:spLocks noGrp="1"/>
          </p:cNvSpPr>
          <p:nvPr>
            <p:ph type="title"/>
          </p:nvPr>
        </p:nvSpPr>
        <p:spPr>
          <a:xfrm>
            <a:off x="457200" y="274638"/>
            <a:ext cx="8229600" cy="5592762"/>
          </a:xfrm>
        </p:spPr>
        <p:txBody>
          <a:bodyPr/>
          <a:p>
            <a:pPr indent="0" lvl="0" marL="109728"/>
            <a:r>
              <a:rPr dirty="0" sz="4400" lang="en-US">
                <a:solidFill>
                  <a:schemeClr val="accent1">
                    <a:lumMod val="75000"/>
                  </a:schemeClr>
                </a:solidFill>
                <a:latin typeface="Arial" pitchFamily="34" charset="0"/>
                <a:cs typeface="Arial" pitchFamily="34" charset="0"/>
              </a:rPr>
              <a:t>3. AQUACULTURE- </a:t>
            </a:r>
            <a:r>
              <a:rPr dirty="0" sz="4000" lang="en-US">
                <a:solidFill>
                  <a:schemeClr val="bg1"/>
                </a:solidFill>
                <a:latin typeface="Arial" pitchFamily="34" charset="0"/>
                <a:cs typeface="Arial" pitchFamily="34" charset="0"/>
              </a:rPr>
              <a:t>Investment in establishment of </a:t>
            </a:r>
            <a:r>
              <a:rPr dirty="0" sz="4000" lang="en-US" smtClean="0">
                <a:solidFill>
                  <a:schemeClr val="bg1"/>
                </a:solidFill>
                <a:latin typeface="Arial" pitchFamily="34" charset="0"/>
                <a:cs typeface="Arial" pitchFamily="34" charset="0"/>
              </a:rPr>
              <a:t/>
            </a:r>
            <a:br>
              <a:rPr dirty="0" sz="4000" lang="en-US" smtClean="0">
                <a:solidFill>
                  <a:schemeClr val="bg1"/>
                </a:solidFill>
                <a:latin typeface="Arial" pitchFamily="34" charset="0"/>
                <a:cs typeface="Arial" pitchFamily="34" charset="0"/>
              </a:rPr>
            </a:br>
            <a:r>
              <a:rPr dirty="0" sz="4000" lang="en-US">
                <a:solidFill>
                  <a:schemeClr val="bg1"/>
                </a:solidFill>
                <a:latin typeface="Arial" pitchFamily="34" charset="0"/>
                <a:cs typeface="Arial" pitchFamily="34" charset="0"/>
              </a:rPr>
              <a:t/>
            </a:r>
            <a:br>
              <a:rPr dirty="0" sz="4000" lang="en-US">
                <a:solidFill>
                  <a:schemeClr val="bg1"/>
                </a:solidFill>
                <a:latin typeface="Arial" pitchFamily="34" charset="0"/>
                <a:cs typeface="Arial" pitchFamily="34" charset="0"/>
              </a:rPr>
            </a:br>
            <a:r>
              <a:rPr dirty="0" sz="4000" lang="en-US" smtClean="0">
                <a:solidFill>
                  <a:schemeClr val="bg1"/>
                </a:solidFill>
                <a:latin typeface="Arial" pitchFamily="34" charset="0"/>
                <a:cs typeface="Arial" pitchFamily="34" charset="0"/>
              </a:rPr>
              <a:t>a.	 Cold </a:t>
            </a:r>
            <a:r>
              <a:rPr dirty="0" sz="4000" lang="en-US">
                <a:solidFill>
                  <a:schemeClr val="bg1"/>
                </a:solidFill>
                <a:latin typeface="Arial" pitchFamily="34" charset="0"/>
                <a:cs typeface="Arial" pitchFamily="34" charset="0"/>
              </a:rPr>
              <a:t>Stores , Trucks and </a:t>
            </a:r>
            <a:r>
              <a:rPr dirty="0" sz="4000" lang="en-US" smtClean="0">
                <a:solidFill>
                  <a:schemeClr val="bg1"/>
                </a:solidFill>
                <a:latin typeface="Arial" pitchFamily="34" charset="0"/>
                <a:cs typeface="Arial" pitchFamily="34" charset="0"/>
              </a:rPr>
              <a:t>Fishing Trolleys</a:t>
            </a:r>
            <a:r>
              <a:rPr dirty="0" sz="4000" lang="en-US">
                <a:solidFill>
                  <a:schemeClr val="bg1"/>
                </a:solidFill>
                <a:latin typeface="Arial" pitchFamily="34" charset="0"/>
                <a:cs typeface="Arial" pitchFamily="34" charset="0"/>
              </a:rPr>
              <a:t/>
            </a:r>
            <a:br>
              <a:rPr dirty="0" sz="4000" lang="en-US">
                <a:solidFill>
                  <a:schemeClr val="bg1"/>
                </a:solidFill>
                <a:latin typeface="Arial" pitchFamily="34" charset="0"/>
                <a:cs typeface="Arial" pitchFamily="34" charset="0"/>
              </a:rPr>
            </a:br>
            <a:r>
              <a:rPr dirty="0" sz="4000" lang="en-US" smtClean="0">
                <a:solidFill>
                  <a:schemeClr val="bg1"/>
                </a:solidFill>
                <a:latin typeface="Arial" pitchFamily="34" charset="0"/>
                <a:cs typeface="Arial" pitchFamily="34" charset="0"/>
              </a:rPr>
              <a:t>b.	Fish </a:t>
            </a:r>
            <a:r>
              <a:rPr dirty="0" sz="4000" lang="en-US">
                <a:solidFill>
                  <a:schemeClr val="bg1"/>
                </a:solidFill>
                <a:latin typeface="Arial" pitchFamily="34" charset="0"/>
                <a:cs typeface="Arial" pitchFamily="34" charset="0"/>
              </a:rPr>
              <a:t>feed mills</a:t>
            </a:r>
            <a:br>
              <a:rPr dirty="0" sz="4000" lang="en-US">
                <a:solidFill>
                  <a:schemeClr val="bg1"/>
                </a:solidFill>
                <a:latin typeface="Arial" pitchFamily="34" charset="0"/>
                <a:cs typeface="Arial" pitchFamily="34" charset="0"/>
              </a:rPr>
            </a:br>
            <a:r>
              <a:rPr dirty="0" sz="4000" lang="en-US" smtClean="0">
                <a:solidFill>
                  <a:schemeClr val="bg1"/>
                </a:solidFill>
                <a:latin typeface="Arial" pitchFamily="34" charset="0"/>
                <a:cs typeface="Arial" pitchFamily="34" charset="0"/>
              </a:rPr>
              <a:t>c.	Fish </a:t>
            </a:r>
            <a:r>
              <a:rPr dirty="0" sz="4000" lang="en-US">
                <a:solidFill>
                  <a:schemeClr val="bg1"/>
                </a:solidFill>
                <a:latin typeface="Arial" pitchFamily="34" charset="0"/>
                <a:cs typeface="Arial" pitchFamily="34" charset="0"/>
              </a:rPr>
              <a:t>Hatcheries</a:t>
            </a:r>
            <a:r>
              <a:rPr dirty="0" sz="4400" lang="en-US">
                <a:solidFill>
                  <a:schemeClr val="bg1"/>
                </a:solidFill>
                <a:latin typeface="Arial" pitchFamily="34" charset="0"/>
                <a:cs typeface="Arial" pitchFamily="34" charset="0"/>
              </a:rPr>
              <a:t/>
            </a:r>
            <a:br>
              <a:rPr dirty="0" sz="4400" lang="en-US">
                <a:solidFill>
                  <a:schemeClr val="bg1"/>
                </a:solidFill>
                <a:latin typeface="Arial" pitchFamily="34" charset="0"/>
                <a:cs typeface="Arial" pitchFamily="34" charset="0"/>
              </a:rPr>
            </a:br>
            <a:endParaRPr dirty="0" lang="en-US"/>
          </a:p>
        </p:txBody>
      </p:sp>
      <p:pic>
        <p:nvPicPr>
          <p:cNvPr id="2097157" name="Picture 2"/>
          <p:cNvPicPr>
            <a:picLocks noChangeAspect="1" noChangeArrowheads="1"/>
          </p:cNvPicPr>
          <p:nvPr/>
        </p:nvPicPr>
        <p:blipFill>
          <a:blip xmlns:r="http://schemas.openxmlformats.org/officeDocument/2006/relationships" r:embed="rId1"/>
          <a:srcRect/>
          <a:stretch>
            <a:fillRect/>
          </a:stretch>
        </p:blipFill>
        <p:spPr bwMode="auto">
          <a:xfrm>
            <a:off x="7301345" y="4272395"/>
            <a:ext cx="1828800" cy="2495550"/>
          </a:xfrm>
          <a:prstGeom prst="rect"/>
          <a:noFill/>
          <a:ln>
            <a:noFill/>
          </a:ln>
          <a:effectLst/>
        </p:spPr>
      </p:pic>
      <p:pic>
        <p:nvPicPr>
          <p:cNvPr id="2097158" name="Picture 3"/>
          <p:cNvPicPr>
            <a:picLocks noChangeAspect="1" noChangeArrowheads="1"/>
          </p:cNvPicPr>
          <p:nvPr/>
        </p:nvPicPr>
        <p:blipFill>
          <a:blip xmlns:r="http://schemas.openxmlformats.org/officeDocument/2006/relationships" r:embed="rId2"/>
          <a:srcRect/>
          <a:stretch>
            <a:fillRect/>
          </a:stretch>
        </p:blipFill>
        <p:spPr bwMode="auto">
          <a:xfrm>
            <a:off x="4281920" y="5218834"/>
            <a:ext cx="3019425" cy="1514475"/>
          </a:xfrm>
          <a:prstGeom prst="rect"/>
          <a:noFill/>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6" name=""/>
        <p:cNvGrpSpPr/>
        <p:nvPr/>
      </p:nvGrpSpPr>
      <p:grpSpPr>
        <a:xfrm>
          <a:off x="0" y="0"/>
          <a:ext cx="0" cy="0"/>
          <a:chOff x="0" y="0"/>
          <a:chExt cx="0" cy="0"/>
        </a:xfrm>
      </p:grpSpPr>
      <p:sp>
        <p:nvSpPr>
          <p:cNvPr id="1048616" name="Title 1"/>
          <p:cNvSpPr>
            <a:spLocks noGrp="1"/>
          </p:cNvSpPr>
          <p:nvPr>
            <p:ph type="title"/>
          </p:nvPr>
        </p:nvSpPr>
        <p:spPr>
          <a:xfrm>
            <a:off x="457200" y="274638"/>
            <a:ext cx="8229600" cy="4525962"/>
          </a:xfrm>
        </p:spPr>
        <p:txBody>
          <a:bodyPr>
            <a:noAutofit/>
          </a:bodyPr>
          <a:p>
            <a:pPr marL="109728"/>
            <a:r>
              <a:rPr dirty="0" sz="2400" lang="en-US">
                <a:solidFill>
                  <a:schemeClr val="accent1">
                    <a:lumMod val="75000"/>
                  </a:schemeClr>
                </a:solidFill>
                <a:latin typeface="Arial" pitchFamily="34" charset="0"/>
                <a:cs typeface="Arial" pitchFamily="34" charset="0"/>
              </a:rPr>
              <a:t>4. AGRICULTURE &amp; </a:t>
            </a:r>
            <a:r>
              <a:rPr dirty="0" sz="2400" lang="en-US" smtClean="0">
                <a:solidFill>
                  <a:schemeClr val="accent1">
                    <a:lumMod val="75000"/>
                  </a:schemeClr>
                </a:solidFill>
                <a:latin typeface="Arial" pitchFamily="34" charset="0"/>
                <a:cs typeface="Arial" pitchFamily="34" charset="0"/>
              </a:rPr>
              <a:t>AGRO-PROCESSING</a:t>
            </a:r>
            <a:r>
              <a:rPr dirty="0" sz="2400" lang="en-US" smtClean="0">
                <a:solidFill>
                  <a:schemeClr val="bg1"/>
                </a:solidFill>
                <a:latin typeface="Arial" pitchFamily="34" charset="0"/>
                <a:cs typeface="Arial" pitchFamily="34" charset="0"/>
              </a:rPr>
              <a:t>: </a:t>
            </a:r>
            <a:r>
              <a:rPr dirty="0" sz="2400" lang="en-US" smtClean="0">
                <a:solidFill>
                  <a:schemeClr val="bg1"/>
                </a:solidFill>
                <a:effectLst/>
                <a:latin typeface="Arial" pitchFamily="34" charset="0"/>
                <a:cs typeface="Arial" pitchFamily="34" charset="0"/>
              </a:rPr>
              <a:t>There </a:t>
            </a:r>
            <a:r>
              <a:rPr dirty="0" sz="2400" lang="en-US">
                <a:solidFill>
                  <a:schemeClr val="bg1"/>
                </a:solidFill>
                <a:effectLst/>
                <a:latin typeface="Arial" pitchFamily="34" charset="0"/>
                <a:cs typeface="Arial" pitchFamily="34" charset="0"/>
              </a:rPr>
              <a:t>is opportunity for investment in Oil palm full value chain through the establishment of an Oil Palm Common Facility Center, Cassava-Starch Processing Plant, Tomato Processing Industry, Rice Mills, and Poultry feed mills</a:t>
            </a:r>
            <a:r>
              <a:rPr dirty="0" sz="2400" lang="en-US">
                <a:solidFill>
                  <a:schemeClr val="bg1"/>
                </a:solidFill>
                <a:effectLst/>
                <a:latin typeface="Arial" pitchFamily="34" charset="0"/>
                <a:cs typeface="Arial" pitchFamily="34" charset="0"/>
              </a:rPr>
              <a:t>.</a:t>
            </a:r>
            <a:br>
              <a:rPr dirty="0" sz="2400" lang="en-US">
                <a:solidFill>
                  <a:schemeClr val="bg1"/>
                </a:solidFill>
                <a:effectLst/>
                <a:latin typeface="Arial" pitchFamily="34" charset="0"/>
                <a:cs typeface="Arial" pitchFamily="34" charset="0"/>
              </a:rPr>
            </a:br>
            <a:r>
              <a:rPr dirty="0" sz="2400" lang="en-US">
                <a:solidFill>
                  <a:schemeClr val="bg1"/>
                </a:solidFill>
                <a:effectLst/>
                <a:latin typeface="Arial" pitchFamily="34" charset="0"/>
                <a:cs typeface="Arial" pitchFamily="34" charset="0"/>
              </a:rPr>
              <a:t>Agro Industrial Park: The State has an Agro Industrial Park located </a:t>
            </a:r>
            <a:r>
              <a:rPr dirty="0" sz="2400" lang="en-US">
                <a:solidFill>
                  <a:schemeClr val="bg1"/>
                </a:solidFill>
                <a:effectLst/>
                <a:latin typeface="Arial" pitchFamily="34" charset="0"/>
                <a:cs typeface="Arial" pitchFamily="34" charset="0"/>
              </a:rPr>
              <a:t>at </a:t>
            </a:r>
            <a:r>
              <a:rPr dirty="0" sz="2400" lang="en-US" err="1" smtClean="0">
                <a:solidFill>
                  <a:schemeClr val="bg1"/>
                </a:solidFill>
                <a:effectLst/>
                <a:latin typeface="Arial" pitchFamily="34" charset="0"/>
                <a:cs typeface="Arial" pitchFamily="34" charset="0"/>
              </a:rPr>
              <a:t>Aboh-Ogwuashuku</a:t>
            </a:r>
            <a:r>
              <a:rPr dirty="0" sz="2400" lang="en-US" smtClean="0">
                <a:solidFill>
                  <a:schemeClr val="bg1"/>
                </a:solidFill>
                <a:effectLst/>
                <a:latin typeface="Arial" pitchFamily="34" charset="0"/>
                <a:cs typeface="Arial" pitchFamily="34" charset="0"/>
              </a:rPr>
              <a:t> </a:t>
            </a:r>
            <a:r>
              <a:rPr dirty="0" sz="2400" lang="en-US">
                <a:solidFill>
                  <a:schemeClr val="bg1"/>
                </a:solidFill>
                <a:effectLst/>
                <a:latin typeface="Arial" pitchFamily="34" charset="0"/>
                <a:cs typeface="Arial" pitchFamily="34" charset="0"/>
              </a:rPr>
              <a:t>with good access road and other necessary </a:t>
            </a:r>
            <a:r>
              <a:rPr dirty="0" sz="2800" lang="en-US">
                <a:solidFill>
                  <a:schemeClr val="bg1"/>
                </a:solidFill>
                <a:effectLst/>
                <a:latin typeface="Arial" pitchFamily="34" charset="0"/>
                <a:cs typeface="Arial" pitchFamily="34" charset="0"/>
              </a:rPr>
              <a:t>infrastructure.</a:t>
            </a:r>
            <a:br>
              <a:rPr dirty="0" sz="2800" lang="en-US">
                <a:solidFill>
                  <a:schemeClr val="bg1"/>
                </a:solidFill>
                <a:effectLst/>
                <a:latin typeface="Arial" pitchFamily="34" charset="0"/>
                <a:cs typeface="Arial" pitchFamily="34" charset="0"/>
              </a:rPr>
            </a:br>
            <a:r>
              <a:rPr dirty="0" sz="2800" lang="en-US">
                <a:solidFill>
                  <a:schemeClr val="bg1"/>
                </a:solidFill>
                <a:latin typeface="Arial" pitchFamily="34" charset="0"/>
                <a:cs typeface="Arial" pitchFamily="34" charset="0"/>
              </a:rPr>
              <a:t/>
            </a:r>
            <a:br>
              <a:rPr dirty="0" sz="2800" lang="en-US">
                <a:solidFill>
                  <a:schemeClr val="bg1"/>
                </a:solidFill>
                <a:latin typeface="Arial" pitchFamily="34" charset="0"/>
                <a:cs typeface="Arial" pitchFamily="34" charset="0"/>
              </a:rPr>
            </a:br>
            <a:endParaRPr dirty="0" sz="2800" lang="en-US">
              <a:solidFill>
                <a:schemeClr val="bg1"/>
              </a:solidFill>
            </a:endParaRPr>
          </a:p>
        </p:txBody>
      </p:sp>
      <p:pic>
        <p:nvPicPr>
          <p:cNvPr id="2097159" name="Picture 2"/>
          <p:cNvPicPr>
            <a:picLocks noChangeAspect="1" noChangeArrowheads="1"/>
          </p:cNvPicPr>
          <p:nvPr/>
        </p:nvPicPr>
        <p:blipFill rotWithShape="1">
          <a:blip xmlns:r="http://schemas.openxmlformats.org/officeDocument/2006/relationships" r:embed="rId1"/>
          <a:srcRect l="9848" t="19802" r="10037" b="24015"/>
          <a:stretch>
            <a:fillRect/>
          </a:stretch>
        </p:blipFill>
        <p:spPr bwMode="auto">
          <a:xfrm>
            <a:off x="3810000" y="3657600"/>
            <a:ext cx="5105400" cy="2667000"/>
          </a:xfrm>
          <a:prstGeom prst="rect"/>
          <a:noFill/>
          <a:ln>
            <a:noFill/>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7" name=""/>
        <p:cNvGrpSpPr/>
        <p:nvPr/>
      </p:nvGrpSpPr>
      <p:grpSpPr>
        <a:xfrm>
          <a:off x="0" y="0"/>
          <a:ext cx="0" cy="0"/>
          <a:chOff x="0" y="0"/>
          <a:chExt cx="0" cy="0"/>
        </a:xfrm>
      </p:grpSpPr>
      <p:sp>
        <p:nvSpPr>
          <p:cNvPr id="1048617" name="Title 1"/>
          <p:cNvSpPr>
            <a:spLocks noGrp="1"/>
          </p:cNvSpPr>
          <p:nvPr>
            <p:ph type="title"/>
          </p:nvPr>
        </p:nvSpPr>
        <p:spPr>
          <a:xfrm>
            <a:off x="457200" y="274638"/>
            <a:ext cx="8229600" cy="5487987"/>
          </a:xfrm>
        </p:spPr>
        <p:txBody>
          <a:bodyPr>
            <a:noAutofit/>
          </a:bodyPr>
          <a:p>
            <a:r>
              <a:rPr dirty="0" sz="2400" lang="en-US">
                <a:solidFill>
                  <a:schemeClr val="accent1">
                    <a:lumMod val="75000"/>
                  </a:schemeClr>
                </a:solidFill>
                <a:latin typeface="Arial" pitchFamily="34" charset="0"/>
                <a:cs typeface="Arial" pitchFamily="34" charset="0"/>
              </a:rPr>
              <a:t>5</a:t>
            </a:r>
            <a:r>
              <a:rPr dirty="0" sz="2400" lang="en-US" smtClean="0">
                <a:solidFill>
                  <a:schemeClr val="accent1">
                    <a:lumMod val="75000"/>
                  </a:schemeClr>
                </a:solidFill>
                <a:latin typeface="Arial" pitchFamily="34" charset="0"/>
                <a:cs typeface="Arial" pitchFamily="34" charset="0"/>
              </a:rPr>
              <a:t>.</a:t>
            </a:r>
            <a:r>
              <a:rPr dirty="0" sz="2400" lang="en-US">
                <a:solidFill>
                  <a:schemeClr val="accent1">
                    <a:lumMod val="75000"/>
                  </a:schemeClr>
                </a:solidFill>
                <a:latin typeface="Arial" pitchFamily="34" charset="0"/>
                <a:cs typeface="Arial" pitchFamily="34" charset="0"/>
              </a:rPr>
              <a:t>	RENEWABLE ENERGY</a:t>
            </a:r>
            <a:r>
              <a:rPr dirty="0" sz="2400" lang="en-US">
                <a:solidFill>
                  <a:schemeClr val="bg1"/>
                </a:solidFill>
                <a:latin typeface="Arial" pitchFamily="34" charset="0"/>
                <a:cs typeface="Arial" pitchFamily="34" charset="0"/>
              </a:rPr>
              <a:t>: Delta State has huge  Investment Opportunities in the Production of-</a:t>
            </a:r>
            <a:br>
              <a:rPr dirty="0" sz="2400" lang="en-US">
                <a:solidFill>
                  <a:schemeClr val="bg1"/>
                </a:solidFill>
                <a:latin typeface="Arial" pitchFamily="34" charset="0"/>
                <a:cs typeface="Arial" pitchFamily="34" charset="0"/>
              </a:rPr>
            </a:br>
            <a:r>
              <a:rPr dirty="0" sz="2400" lang="en-US">
                <a:solidFill>
                  <a:schemeClr val="bg1"/>
                </a:solidFill>
                <a:latin typeface="Arial" pitchFamily="34" charset="0"/>
                <a:cs typeface="Arial" pitchFamily="34" charset="0"/>
              </a:rPr>
              <a:t>a.	Bio-fuels</a:t>
            </a:r>
            <a:br>
              <a:rPr dirty="0" sz="2400" lang="en-US">
                <a:solidFill>
                  <a:schemeClr val="bg1"/>
                </a:solidFill>
                <a:latin typeface="Arial" pitchFamily="34" charset="0"/>
                <a:cs typeface="Arial" pitchFamily="34" charset="0"/>
              </a:rPr>
            </a:br>
            <a:r>
              <a:rPr dirty="0" sz="2400" lang="en-US">
                <a:solidFill>
                  <a:schemeClr val="bg1"/>
                </a:solidFill>
                <a:latin typeface="Arial" pitchFamily="34" charset="0"/>
                <a:cs typeface="Arial" pitchFamily="34" charset="0"/>
              </a:rPr>
              <a:t>b.	Wind Power</a:t>
            </a:r>
            <a:br>
              <a:rPr dirty="0" sz="2400" lang="en-US">
                <a:solidFill>
                  <a:schemeClr val="bg1"/>
                </a:solidFill>
                <a:latin typeface="Arial" pitchFamily="34" charset="0"/>
                <a:cs typeface="Arial" pitchFamily="34" charset="0"/>
              </a:rPr>
            </a:br>
            <a:r>
              <a:rPr dirty="0" sz="2400" lang="en-US">
                <a:solidFill>
                  <a:schemeClr val="bg1"/>
                </a:solidFill>
                <a:latin typeface="Arial" pitchFamily="34" charset="0"/>
                <a:cs typeface="Arial" pitchFamily="34" charset="0"/>
              </a:rPr>
              <a:t/>
            </a:r>
            <a:endParaRPr dirty="0" sz="2400" lang="en-US">
              <a:solidFill>
                <a:schemeClr val="bg1"/>
              </a:solidFill>
              <a:latin typeface="Arial" pitchFamily="34" charset="0"/>
              <a:cs typeface="Arial" pitchFamily="34" charset="0"/>
            </a:endParaRPr>
          </a:p>
        </p:txBody>
      </p:sp>
      <p:pic>
        <p:nvPicPr>
          <p:cNvPr id="2097160" name="Picture 2"/>
          <p:cNvPicPr>
            <a:picLocks noChangeAspect="1" noChangeArrowheads="1"/>
          </p:cNvPicPr>
          <p:nvPr/>
        </p:nvPicPr>
        <p:blipFill>
          <a:blip xmlns:r="http://schemas.openxmlformats.org/officeDocument/2006/relationships" r:embed="rId1"/>
          <a:srcRect/>
          <a:stretch>
            <a:fillRect/>
          </a:stretch>
        </p:blipFill>
        <p:spPr bwMode="auto">
          <a:xfrm>
            <a:off x="6159645" y="4953000"/>
            <a:ext cx="2828925" cy="1619250"/>
          </a:xfrm>
          <a:prstGeom prst="rect"/>
          <a:noFill/>
          <a:ln>
            <a:noFill/>
          </a:ln>
          <a:effectLst/>
        </p:spPr>
      </p:pic>
      <p:pic>
        <p:nvPicPr>
          <p:cNvPr id="2097161" name="Picture 3"/>
          <p:cNvPicPr>
            <a:picLocks noChangeAspect="1" noChangeArrowheads="1"/>
          </p:cNvPicPr>
          <p:nvPr/>
        </p:nvPicPr>
        <p:blipFill>
          <a:blip xmlns:r="http://schemas.openxmlformats.org/officeDocument/2006/relationships" r:embed="rId2"/>
          <a:srcRect/>
          <a:stretch>
            <a:fillRect/>
          </a:stretch>
        </p:blipFill>
        <p:spPr bwMode="auto">
          <a:xfrm>
            <a:off x="3330720" y="4953000"/>
            <a:ext cx="2828925" cy="1619250"/>
          </a:xfrm>
          <a:prstGeom prst="rect"/>
          <a:no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48" name=""/>
        <p:cNvGrpSpPr/>
        <p:nvPr/>
      </p:nvGrpSpPr>
      <p:grpSpPr>
        <a:xfrm>
          <a:off x="0" y="0"/>
          <a:ext cx="0" cy="0"/>
          <a:chOff x="0" y="0"/>
          <a:chExt cx="0" cy="0"/>
        </a:xfrm>
      </p:grpSpPr>
      <p:sp>
        <p:nvSpPr>
          <p:cNvPr id="1048618" name="Title 1"/>
          <p:cNvSpPr>
            <a:spLocks noGrp="1"/>
          </p:cNvSpPr>
          <p:nvPr>
            <p:ph type="title"/>
          </p:nvPr>
        </p:nvSpPr>
        <p:spPr>
          <a:xfrm>
            <a:off x="457200" y="274638"/>
            <a:ext cx="8229600" cy="5897562"/>
          </a:xfrm>
        </p:spPr>
        <p:txBody>
          <a:bodyPr>
            <a:noAutofit/>
          </a:bodyPr>
          <a:p>
            <a:pPr lvl="0"/>
            <a:r>
              <a:rPr dirty="0" sz="3600" lang="en-US" smtClean="0">
                <a:solidFill>
                  <a:schemeClr val="accent1">
                    <a:lumMod val="75000"/>
                  </a:schemeClr>
                </a:solidFill>
                <a:effectLst/>
                <a:latin typeface="Arial" pitchFamily="34" charset="0"/>
                <a:cs typeface="Arial" pitchFamily="34" charset="0"/>
              </a:rPr>
              <a:t>6.	TOURISM</a:t>
            </a:r>
            <a:r>
              <a:rPr dirty="0" sz="3600" lang="en-US">
                <a:solidFill>
                  <a:schemeClr val="bg1"/>
                </a:solidFill>
                <a:effectLst/>
                <a:latin typeface="Arial" pitchFamily="34" charset="0"/>
                <a:cs typeface="Arial" pitchFamily="34" charset="0"/>
              </a:rPr>
              <a:t>: River Ethiope is adjudged the Deepest Inland Water Way in Africa. There are other numerous Tourist Sites in the </a:t>
            </a:r>
            <a:r>
              <a:rPr dirty="0" sz="3600" lang="en-US" smtClean="0">
                <a:solidFill>
                  <a:schemeClr val="bg1"/>
                </a:solidFill>
                <a:effectLst/>
                <a:latin typeface="Arial" pitchFamily="34" charset="0"/>
                <a:cs typeface="Arial" pitchFamily="34" charset="0"/>
              </a:rPr>
              <a:t>State great fo</a:t>
            </a:r>
            <a:r>
              <a:rPr dirty="0" sz="3600" lang="en-US" smtClean="0">
                <a:solidFill>
                  <a:schemeClr val="bg1"/>
                </a:solidFill>
                <a:effectLst/>
                <a:latin typeface="Arial" pitchFamily="34" charset="0"/>
                <a:cs typeface="Arial" pitchFamily="34" charset="0"/>
              </a:rPr>
              <a:t>r</a:t>
            </a:r>
            <a:r>
              <a:rPr dirty="0" sz="3600" lang="en-US" smtClean="0">
                <a:solidFill>
                  <a:schemeClr val="bg1"/>
                </a:solidFill>
                <a:effectLst/>
                <a:latin typeface="Arial" pitchFamily="34" charset="0"/>
                <a:cs typeface="Arial" pitchFamily="34" charset="0"/>
              </a:rPr>
              <a:t> touris</a:t>
            </a:r>
            <a:r>
              <a:rPr dirty="0" sz="3600" lang="en-US" smtClean="0">
                <a:solidFill>
                  <a:schemeClr val="bg1"/>
                </a:solidFill>
                <a:effectLst/>
                <a:latin typeface="Arial" pitchFamily="34" charset="0"/>
                <a:cs typeface="Arial" pitchFamily="34" charset="0"/>
              </a:rPr>
              <a:t>m</a:t>
            </a:r>
            <a:r>
              <a:rPr dirty="0" sz="3600" lang="en-US">
                <a:solidFill>
                  <a:schemeClr val="bg1"/>
                </a:solidFill>
                <a:effectLst/>
                <a:latin typeface="Arial" pitchFamily="34" charset="0"/>
                <a:cs typeface="Arial" pitchFamily="34" charset="0"/>
              </a:rPr>
              <a:t/>
            </a:r>
            <a:endParaRPr dirty="0" sz="3600" lang="en-US">
              <a:solidFill>
                <a:schemeClr val="bg1"/>
              </a:solidFill>
              <a:latin typeface="Arial" pitchFamily="34" charset="0"/>
              <a:cs typeface="Arial" pitchFamily="34" charset="0"/>
            </a:endParaRPr>
          </a:p>
        </p:txBody>
      </p:sp>
      <p:pic>
        <p:nvPicPr>
          <p:cNvPr id="2097162" name="Picture 2"/>
          <p:cNvPicPr>
            <a:picLocks noChangeAspect="1" noChangeArrowheads="1"/>
          </p:cNvPicPr>
          <p:nvPr/>
        </p:nvPicPr>
        <p:blipFill>
          <a:blip xmlns:r="http://schemas.openxmlformats.org/officeDocument/2006/relationships" r:embed="rId1"/>
          <a:srcRect/>
          <a:stretch>
            <a:fillRect/>
          </a:stretch>
        </p:blipFill>
        <p:spPr bwMode="auto">
          <a:xfrm>
            <a:off x="5129893" y="4610100"/>
            <a:ext cx="4014107" cy="2247900"/>
          </a:xfrm>
          <a:prstGeom prst="rect"/>
          <a:noFill/>
          <a:ln>
            <a:noFill/>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r="5400000" dist="38100" rotWithShape="0">
              <a:srgbClr val="000000">
                <a:alpha val="35000"/>
              </a:srgbClr>
            </a:outerShdw>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45000"/>
              </a:srgbClr>
            </a:outerShdw>
          </a:effectLst>
          <a:scene3d>
            <a:camera prst="orthographicFront" fov="0">
              <a:rot lat="0" lon="0" rev="0"/>
            </a:camera>
            <a:lightRig dir="t" rig="glow">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algn="tl" flip="none" sx="50000" sy="50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Brief of Ease of Doing Business Reforms in Delta State</dc:title>
  <dc:creator>pri</dc:creator>
  <cp:lastModifiedBy>pri</cp:lastModifiedBy>
  <dcterms:created xsi:type="dcterms:W3CDTF">2025-06-23T23:54:45Z</dcterms:created>
  <dcterms:modified xsi:type="dcterms:W3CDTF">2025-08-19T07:39:53Z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133d11e94c2247c1b2277c90e1ef2109</vt:lpwstr>
  </property>
</Properties>
</file>